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6" r:id="rId2"/>
    <p:sldId id="283" r:id="rId3"/>
    <p:sldId id="280" r:id="rId4"/>
    <p:sldId id="305" r:id="rId5"/>
    <p:sldId id="284" r:id="rId6"/>
    <p:sldId id="285" r:id="rId7"/>
    <p:sldId id="301" r:id="rId8"/>
    <p:sldId id="286" r:id="rId9"/>
    <p:sldId id="289" r:id="rId10"/>
    <p:sldId id="291" r:id="rId11"/>
    <p:sldId id="293" r:id="rId12"/>
    <p:sldId id="302" r:id="rId13"/>
    <p:sldId id="310" r:id="rId14"/>
    <p:sldId id="303" r:id="rId15"/>
    <p:sldId id="304" r:id="rId16"/>
    <p:sldId id="308" r:id="rId17"/>
    <p:sldId id="307" r:id="rId18"/>
    <p:sldId id="309" r:id="rId19"/>
    <p:sldId id="306" r:id="rId20"/>
    <p:sldId id="288" r:id="rId21"/>
    <p:sldId id="294" r:id="rId22"/>
    <p:sldId id="295" r:id="rId23"/>
    <p:sldId id="296" r:id="rId24"/>
    <p:sldId id="297" r:id="rId25"/>
    <p:sldId id="298" r:id="rId26"/>
    <p:sldId id="299" r:id="rId27"/>
    <p:sldId id="30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yt Wojciech" initials="SW" lastIdx="0" clrIdx="0">
    <p:extLst>
      <p:ext uri="{19B8F6BF-5375-455C-9EA6-DF929625EA0E}">
        <p15:presenceInfo xmlns:p15="http://schemas.microsoft.com/office/powerpoint/2012/main" userId="Spyt Wojcie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883" autoAdjust="0"/>
  </p:normalViewPr>
  <p:slideViewPr>
    <p:cSldViewPr snapToGrid="0">
      <p:cViewPr varScale="1">
        <p:scale>
          <a:sx n="101" d="100"/>
          <a:sy n="101" d="100"/>
        </p:scale>
        <p:origin x="936" y="108"/>
      </p:cViewPr>
      <p:guideLst/>
    </p:cSldViewPr>
  </p:slideViewPr>
  <p:notesTextViewPr>
    <p:cViewPr>
      <p:scale>
        <a:sx n="1" d="1"/>
        <a:sy n="1" d="1"/>
      </p:scale>
      <p:origin x="0" y="0"/>
    </p:cViewPr>
  </p:notesTextViewPr>
  <p:notesViewPr>
    <p:cSldViewPr snapToGrid="0">
      <p:cViewPr varScale="1">
        <p:scale>
          <a:sx n="88" d="100"/>
          <a:sy n="88" d="100"/>
        </p:scale>
        <p:origin x="382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6DDC2B-3C19-4BAC-A884-A2031573D427}" type="datetimeFigureOut">
              <a:rPr lang="en-GB" smtClean="0"/>
              <a:t>21/01/2020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5E7FC5-F116-4FF9-8325-542F14CCEAFC}" type="slidenum">
              <a:rPr lang="en-GB" smtClean="0"/>
              <a:t>‹#›</a:t>
            </a:fld>
            <a:endParaRPr lang="en-GB"/>
          </a:p>
        </p:txBody>
      </p:sp>
    </p:spTree>
    <p:extLst>
      <p:ext uri="{BB962C8B-B14F-4D97-AF65-F5344CB8AC3E}">
        <p14:creationId xmlns:p14="http://schemas.microsoft.com/office/powerpoint/2010/main" val="2494749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C55E7FC5-F116-4FF9-8325-542F14CCEAFC}" type="slidenum">
              <a:rPr lang="en-GB" smtClean="0"/>
              <a:t>1</a:t>
            </a:fld>
            <a:endParaRPr lang="en-GB"/>
          </a:p>
        </p:txBody>
      </p:sp>
    </p:spTree>
    <p:extLst>
      <p:ext uri="{BB962C8B-B14F-4D97-AF65-F5344CB8AC3E}">
        <p14:creationId xmlns:p14="http://schemas.microsoft.com/office/powerpoint/2010/main" val="3339374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5E7FC5-F116-4FF9-8325-542F14CCEAFC}" type="slidenum">
              <a:rPr lang="en-GB" smtClean="0"/>
              <a:t>10</a:t>
            </a:fld>
            <a:endParaRPr lang="en-GB"/>
          </a:p>
        </p:txBody>
      </p:sp>
    </p:spTree>
    <p:extLst>
      <p:ext uri="{BB962C8B-B14F-4D97-AF65-F5344CB8AC3E}">
        <p14:creationId xmlns:p14="http://schemas.microsoft.com/office/powerpoint/2010/main" val="1059154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5E7FC5-F116-4FF9-8325-542F14CCEAFC}" type="slidenum">
              <a:rPr lang="en-GB" smtClean="0"/>
              <a:t>11</a:t>
            </a:fld>
            <a:endParaRPr lang="en-GB"/>
          </a:p>
        </p:txBody>
      </p:sp>
    </p:spTree>
    <p:extLst>
      <p:ext uri="{BB962C8B-B14F-4D97-AF65-F5344CB8AC3E}">
        <p14:creationId xmlns:p14="http://schemas.microsoft.com/office/powerpoint/2010/main" val="2398698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5E7FC5-F116-4FF9-8325-542F14CCEAFC}" type="slidenum">
              <a:rPr lang="en-GB" smtClean="0"/>
              <a:t>12</a:t>
            </a:fld>
            <a:endParaRPr lang="en-GB"/>
          </a:p>
        </p:txBody>
      </p:sp>
    </p:spTree>
    <p:extLst>
      <p:ext uri="{BB962C8B-B14F-4D97-AF65-F5344CB8AC3E}">
        <p14:creationId xmlns:p14="http://schemas.microsoft.com/office/powerpoint/2010/main" val="760161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5E7FC5-F116-4FF9-8325-542F14CCEAFC}" type="slidenum">
              <a:rPr lang="en-GB" smtClean="0"/>
              <a:t>13</a:t>
            </a:fld>
            <a:endParaRPr lang="en-GB"/>
          </a:p>
        </p:txBody>
      </p:sp>
    </p:spTree>
    <p:extLst>
      <p:ext uri="{BB962C8B-B14F-4D97-AF65-F5344CB8AC3E}">
        <p14:creationId xmlns:p14="http://schemas.microsoft.com/office/powerpoint/2010/main" val="996145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5E7FC5-F116-4FF9-8325-542F14CCEAFC}" type="slidenum">
              <a:rPr lang="en-GB" smtClean="0"/>
              <a:t>14</a:t>
            </a:fld>
            <a:endParaRPr lang="en-GB"/>
          </a:p>
        </p:txBody>
      </p:sp>
    </p:spTree>
    <p:extLst>
      <p:ext uri="{BB962C8B-B14F-4D97-AF65-F5344CB8AC3E}">
        <p14:creationId xmlns:p14="http://schemas.microsoft.com/office/powerpoint/2010/main" val="1319531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5E7FC5-F116-4FF9-8325-542F14CCEAFC}" type="slidenum">
              <a:rPr lang="en-GB" smtClean="0"/>
              <a:t>15</a:t>
            </a:fld>
            <a:endParaRPr lang="en-GB"/>
          </a:p>
        </p:txBody>
      </p:sp>
    </p:spTree>
    <p:extLst>
      <p:ext uri="{BB962C8B-B14F-4D97-AF65-F5344CB8AC3E}">
        <p14:creationId xmlns:p14="http://schemas.microsoft.com/office/powerpoint/2010/main" val="2507320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5E7FC5-F116-4FF9-8325-542F14CCEAFC}" type="slidenum">
              <a:rPr lang="en-GB" smtClean="0"/>
              <a:t>16</a:t>
            </a:fld>
            <a:endParaRPr lang="en-GB"/>
          </a:p>
        </p:txBody>
      </p:sp>
    </p:spTree>
    <p:extLst>
      <p:ext uri="{BB962C8B-B14F-4D97-AF65-F5344CB8AC3E}">
        <p14:creationId xmlns:p14="http://schemas.microsoft.com/office/powerpoint/2010/main" val="2545817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5E7FC5-F116-4FF9-8325-542F14CCEAFC}" type="slidenum">
              <a:rPr lang="en-GB" smtClean="0"/>
              <a:t>17</a:t>
            </a:fld>
            <a:endParaRPr lang="en-GB"/>
          </a:p>
        </p:txBody>
      </p:sp>
    </p:spTree>
    <p:extLst>
      <p:ext uri="{BB962C8B-B14F-4D97-AF65-F5344CB8AC3E}">
        <p14:creationId xmlns:p14="http://schemas.microsoft.com/office/powerpoint/2010/main" val="3181684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5E7FC5-F116-4FF9-8325-542F14CCEAFC}" type="slidenum">
              <a:rPr lang="en-GB" smtClean="0"/>
              <a:t>18</a:t>
            </a:fld>
            <a:endParaRPr lang="en-GB"/>
          </a:p>
        </p:txBody>
      </p:sp>
    </p:spTree>
    <p:extLst>
      <p:ext uri="{BB962C8B-B14F-4D97-AF65-F5344CB8AC3E}">
        <p14:creationId xmlns:p14="http://schemas.microsoft.com/office/powerpoint/2010/main" val="653493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5E7FC5-F116-4FF9-8325-542F14CCEAFC}" type="slidenum">
              <a:rPr lang="en-GB" smtClean="0"/>
              <a:t>19</a:t>
            </a:fld>
            <a:endParaRPr lang="en-GB"/>
          </a:p>
        </p:txBody>
      </p:sp>
    </p:spTree>
    <p:extLst>
      <p:ext uri="{BB962C8B-B14F-4D97-AF65-F5344CB8AC3E}">
        <p14:creationId xmlns:p14="http://schemas.microsoft.com/office/powerpoint/2010/main" val="428225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5E7FC5-F116-4FF9-8325-542F14CCEAFC}" type="slidenum">
              <a:rPr lang="en-GB" smtClean="0"/>
              <a:t>2</a:t>
            </a:fld>
            <a:endParaRPr lang="en-GB"/>
          </a:p>
        </p:txBody>
      </p:sp>
    </p:spTree>
    <p:extLst>
      <p:ext uri="{BB962C8B-B14F-4D97-AF65-F5344CB8AC3E}">
        <p14:creationId xmlns:p14="http://schemas.microsoft.com/office/powerpoint/2010/main" val="3797731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5E7FC5-F116-4FF9-8325-542F14CCEAFC}" type="slidenum">
              <a:rPr lang="en-GB" smtClean="0"/>
              <a:t>20</a:t>
            </a:fld>
            <a:endParaRPr lang="en-GB"/>
          </a:p>
        </p:txBody>
      </p:sp>
    </p:spTree>
    <p:extLst>
      <p:ext uri="{BB962C8B-B14F-4D97-AF65-F5344CB8AC3E}">
        <p14:creationId xmlns:p14="http://schemas.microsoft.com/office/powerpoint/2010/main" val="1475678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5E7FC5-F116-4FF9-8325-542F14CCEAFC}" type="slidenum">
              <a:rPr lang="en-GB" smtClean="0"/>
              <a:t>21</a:t>
            </a:fld>
            <a:endParaRPr lang="en-GB"/>
          </a:p>
        </p:txBody>
      </p:sp>
    </p:spTree>
    <p:extLst>
      <p:ext uri="{BB962C8B-B14F-4D97-AF65-F5344CB8AC3E}">
        <p14:creationId xmlns:p14="http://schemas.microsoft.com/office/powerpoint/2010/main" val="3109665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5E7FC5-F116-4FF9-8325-542F14CCEAFC}" type="slidenum">
              <a:rPr lang="en-GB" smtClean="0"/>
              <a:t>22</a:t>
            </a:fld>
            <a:endParaRPr lang="en-GB"/>
          </a:p>
        </p:txBody>
      </p:sp>
    </p:spTree>
    <p:extLst>
      <p:ext uri="{BB962C8B-B14F-4D97-AF65-F5344CB8AC3E}">
        <p14:creationId xmlns:p14="http://schemas.microsoft.com/office/powerpoint/2010/main" val="1916056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5E7FC5-F116-4FF9-8325-542F14CCEAFC}" type="slidenum">
              <a:rPr lang="en-GB" smtClean="0"/>
              <a:t>23</a:t>
            </a:fld>
            <a:endParaRPr lang="en-GB"/>
          </a:p>
        </p:txBody>
      </p:sp>
    </p:spTree>
    <p:extLst>
      <p:ext uri="{BB962C8B-B14F-4D97-AF65-F5344CB8AC3E}">
        <p14:creationId xmlns:p14="http://schemas.microsoft.com/office/powerpoint/2010/main" val="3561458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5E7FC5-F116-4FF9-8325-542F14CCEAFC}" type="slidenum">
              <a:rPr lang="en-GB" smtClean="0"/>
              <a:t>24</a:t>
            </a:fld>
            <a:endParaRPr lang="en-GB"/>
          </a:p>
        </p:txBody>
      </p:sp>
    </p:spTree>
    <p:extLst>
      <p:ext uri="{BB962C8B-B14F-4D97-AF65-F5344CB8AC3E}">
        <p14:creationId xmlns:p14="http://schemas.microsoft.com/office/powerpoint/2010/main" val="111890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5E7FC5-F116-4FF9-8325-542F14CCEAFC}" type="slidenum">
              <a:rPr lang="en-GB" smtClean="0"/>
              <a:t>25</a:t>
            </a:fld>
            <a:endParaRPr lang="en-GB"/>
          </a:p>
        </p:txBody>
      </p:sp>
    </p:spTree>
    <p:extLst>
      <p:ext uri="{BB962C8B-B14F-4D97-AF65-F5344CB8AC3E}">
        <p14:creationId xmlns:p14="http://schemas.microsoft.com/office/powerpoint/2010/main" val="1748201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5E7FC5-F116-4FF9-8325-542F14CCEAFC}" type="slidenum">
              <a:rPr lang="en-GB" smtClean="0"/>
              <a:t>26</a:t>
            </a:fld>
            <a:endParaRPr lang="en-GB"/>
          </a:p>
        </p:txBody>
      </p:sp>
    </p:spTree>
    <p:extLst>
      <p:ext uri="{BB962C8B-B14F-4D97-AF65-F5344CB8AC3E}">
        <p14:creationId xmlns:p14="http://schemas.microsoft.com/office/powerpoint/2010/main" val="4139731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5E7FC5-F116-4FF9-8325-542F14CCEAFC}" type="slidenum">
              <a:rPr lang="en-GB" smtClean="0"/>
              <a:t>27</a:t>
            </a:fld>
            <a:endParaRPr lang="en-GB"/>
          </a:p>
        </p:txBody>
      </p:sp>
    </p:spTree>
    <p:extLst>
      <p:ext uri="{BB962C8B-B14F-4D97-AF65-F5344CB8AC3E}">
        <p14:creationId xmlns:p14="http://schemas.microsoft.com/office/powerpoint/2010/main" val="3120291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C55E7FC5-F116-4FF9-8325-542F14CCEAFC}" type="slidenum">
              <a:rPr lang="en-GB" smtClean="0"/>
              <a:t>3</a:t>
            </a:fld>
            <a:endParaRPr lang="en-GB"/>
          </a:p>
        </p:txBody>
      </p:sp>
    </p:spTree>
    <p:extLst>
      <p:ext uri="{BB962C8B-B14F-4D97-AF65-F5344CB8AC3E}">
        <p14:creationId xmlns:p14="http://schemas.microsoft.com/office/powerpoint/2010/main" val="1131568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5E7FC5-F116-4FF9-8325-542F14CCEAFC}" type="slidenum">
              <a:rPr lang="en-GB" smtClean="0"/>
              <a:t>4</a:t>
            </a:fld>
            <a:endParaRPr lang="en-GB"/>
          </a:p>
        </p:txBody>
      </p:sp>
    </p:spTree>
    <p:extLst>
      <p:ext uri="{BB962C8B-B14F-4D97-AF65-F5344CB8AC3E}">
        <p14:creationId xmlns:p14="http://schemas.microsoft.com/office/powerpoint/2010/main" val="803383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C55E7FC5-F116-4FF9-8325-542F14CCEAFC}" type="slidenum">
              <a:rPr lang="en-GB" smtClean="0"/>
              <a:t>5</a:t>
            </a:fld>
            <a:endParaRPr lang="en-GB"/>
          </a:p>
        </p:txBody>
      </p:sp>
    </p:spTree>
    <p:extLst>
      <p:ext uri="{BB962C8B-B14F-4D97-AF65-F5344CB8AC3E}">
        <p14:creationId xmlns:p14="http://schemas.microsoft.com/office/powerpoint/2010/main" val="2501611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5E7FC5-F116-4FF9-8325-542F14CCEAFC}" type="slidenum">
              <a:rPr lang="en-GB" smtClean="0"/>
              <a:t>6</a:t>
            </a:fld>
            <a:endParaRPr lang="en-GB"/>
          </a:p>
        </p:txBody>
      </p:sp>
    </p:spTree>
    <p:extLst>
      <p:ext uri="{BB962C8B-B14F-4D97-AF65-F5344CB8AC3E}">
        <p14:creationId xmlns:p14="http://schemas.microsoft.com/office/powerpoint/2010/main" val="2168645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5E7FC5-F116-4FF9-8325-542F14CCEAFC}" type="slidenum">
              <a:rPr lang="en-GB" smtClean="0"/>
              <a:t>7</a:t>
            </a:fld>
            <a:endParaRPr lang="en-GB"/>
          </a:p>
        </p:txBody>
      </p:sp>
    </p:spTree>
    <p:extLst>
      <p:ext uri="{BB962C8B-B14F-4D97-AF65-F5344CB8AC3E}">
        <p14:creationId xmlns:p14="http://schemas.microsoft.com/office/powerpoint/2010/main" val="2613584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5E7FC5-F116-4FF9-8325-542F14CCEAFC}" type="slidenum">
              <a:rPr lang="en-GB" smtClean="0"/>
              <a:t>8</a:t>
            </a:fld>
            <a:endParaRPr lang="en-GB"/>
          </a:p>
        </p:txBody>
      </p:sp>
    </p:spTree>
    <p:extLst>
      <p:ext uri="{BB962C8B-B14F-4D97-AF65-F5344CB8AC3E}">
        <p14:creationId xmlns:p14="http://schemas.microsoft.com/office/powerpoint/2010/main" val="396722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89C3485-575E-43D4-B7F9-E599AF508803}" type="slidenum">
              <a:rPr lang="en-GB" altLang="en-US" smtClean="0"/>
              <a:pPr/>
              <a:t>9</a:t>
            </a:fld>
            <a:endParaRPr lang="en-GB" altLang="en-US" smtClean="0"/>
          </a:p>
        </p:txBody>
      </p:sp>
    </p:spTree>
    <p:extLst>
      <p:ext uri="{BB962C8B-B14F-4D97-AF65-F5344CB8AC3E}">
        <p14:creationId xmlns:p14="http://schemas.microsoft.com/office/powerpoint/2010/main" val="566138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066FB18-4048-4094-B199-8AEDB6849A8B}" type="datetimeFigureOut">
              <a:rPr lang="en-GB" smtClean="0"/>
              <a:t>21/01/2020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E47F8A-9CE8-4FF0-9656-FB915B9A0E98}" type="slidenum">
              <a:rPr lang="en-GB" smtClean="0"/>
              <a:t>‹#›</a:t>
            </a:fld>
            <a:endParaRPr lang="en-GB"/>
          </a:p>
        </p:txBody>
      </p:sp>
    </p:spTree>
    <p:extLst>
      <p:ext uri="{BB962C8B-B14F-4D97-AF65-F5344CB8AC3E}">
        <p14:creationId xmlns:p14="http://schemas.microsoft.com/office/powerpoint/2010/main" val="2752789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66FB18-4048-4094-B199-8AEDB6849A8B}" type="datetimeFigureOut">
              <a:rPr lang="en-GB" smtClean="0"/>
              <a:t>21/01/2020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E47F8A-9CE8-4FF0-9656-FB915B9A0E98}" type="slidenum">
              <a:rPr lang="en-GB" smtClean="0"/>
              <a:t>‹#›</a:t>
            </a:fld>
            <a:endParaRPr lang="en-GB"/>
          </a:p>
        </p:txBody>
      </p:sp>
    </p:spTree>
    <p:extLst>
      <p:ext uri="{BB962C8B-B14F-4D97-AF65-F5344CB8AC3E}">
        <p14:creationId xmlns:p14="http://schemas.microsoft.com/office/powerpoint/2010/main" val="624943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66FB18-4048-4094-B199-8AEDB6849A8B}" type="datetimeFigureOut">
              <a:rPr lang="en-GB" smtClean="0"/>
              <a:t>21/01/2020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E47F8A-9CE8-4FF0-9656-FB915B9A0E98}" type="slidenum">
              <a:rPr lang="en-GB" smtClean="0"/>
              <a:t>‹#›</a:t>
            </a:fld>
            <a:endParaRPr lang="en-GB"/>
          </a:p>
        </p:txBody>
      </p:sp>
    </p:spTree>
    <p:extLst>
      <p:ext uri="{BB962C8B-B14F-4D97-AF65-F5344CB8AC3E}">
        <p14:creationId xmlns:p14="http://schemas.microsoft.com/office/powerpoint/2010/main" val="216657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727788"/>
          </a:xfrm>
          <a:prstGeom prst="rect">
            <a:avLst/>
          </a:prstGeom>
          <a:solidFill>
            <a:srgbClr val="FCD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rgbClr val="696C71"/>
              </a:solidFill>
              <a:latin typeface="Gill Sans MT" panose="020B0502020104020203" pitchFamily="34" charset="0"/>
            </a:endParaRPr>
          </a:p>
        </p:txBody>
      </p:sp>
      <p:pic>
        <p:nvPicPr>
          <p:cNvPr id="9" name="Picture 4" descr="cid:image003.png@01CF5E12.88D02B8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35478" y="6182399"/>
            <a:ext cx="1039489" cy="55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t="14433" b="23711"/>
          <a:stretch/>
        </p:blipFill>
        <p:spPr>
          <a:xfrm>
            <a:off x="0" y="83976"/>
            <a:ext cx="4022529" cy="559836"/>
          </a:xfrm>
          <a:prstGeom prst="rect">
            <a:avLst/>
          </a:prstGeom>
        </p:spPr>
      </p:pic>
      <p:sp>
        <p:nvSpPr>
          <p:cNvPr id="12" name="Table Placeholder 11"/>
          <p:cNvSpPr>
            <a:spLocks noGrp="1"/>
          </p:cNvSpPr>
          <p:nvPr>
            <p:ph type="tbl" sz="quarter" idx="10" hasCustomPrompt="1"/>
          </p:nvPr>
        </p:nvSpPr>
        <p:spPr>
          <a:xfrm>
            <a:off x="1454150" y="1199716"/>
            <a:ext cx="9283700" cy="5186363"/>
          </a:xfrm>
          <a:solidFill>
            <a:schemeClr val="bg1"/>
          </a:solidFill>
          <a:ln>
            <a:solidFill>
              <a:schemeClr val="bg1"/>
            </a:solidFill>
          </a:ln>
        </p:spPr>
        <p:txBody>
          <a:bodyPr/>
          <a:lstStyle>
            <a:lvl1pPr>
              <a:defRPr>
                <a:solidFill>
                  <a:srgbClr val="696C71"/>
                </a:solidFill>
              </a:defRPr>
            </a:lvl1pPr>
          </a:lstStyle>
          <a:p>
            <a:r>
              <a:rPr lang="en-GB" dirty="0" smtClean="0"/>
              <a:t>Text</a:t>
            </a:r>
            <a:endParaRPr lang="en-GB" dirty="0"/>
          </a:p>
        </p:txBody>
      </p:sp>
    </p:spTree>
    <p:extLst>
      <p:ext uri="{BB962C8B-B14F-4D97-AF65-F5344CB8AC3E}">
        <p14:creationId xmlns:p14="http://schemas.microsoft.com/office/powerpoint/2010/main" val="181286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66FB18-4048-4094-B199-8AEDB6849A8B}" type="datetimeFigureOut">
              <a:rPr lang="en-GB" smtClean="0"/>
              <a:t>21/01/2020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E47F8A-9CE8-4FF0-9656-FB915B9A0E98}" type="slidenum">
              <a:rPr lang="en-GB" smtClean="0"/>
              <a:t>‹#›</a:t>
            </a:fld>
            <a:endParaRPr lang="en-GB"/>
          </a:p>
        </p:txBody>
      </p:sp>
    </p:spTree>
    <p:extLst>
      <p:ext uri="{BB962C8B-B14F-4D97-AF65-F5344CB8AC3E}">
        <p14:creationId xmlns:p14="http://schemas.microsoft.com/office/powerpoint/2010/main" val="3607079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66FB18-4048-4094-B199-8AEDB6849A8B}" type="datetimeFigureOut">
              <a:rPr lang="en-GB" smtClean="0"/>
              <a:t>21/01/2020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E47F8A-9CE8-4FF0-9656-FB915B9A0E98}" type="slidenum">
              <a:rPr lang="en-GB" smtClean="0"/>
              <a:t>‹#›</a:t>
            </a:fld>
            <a:endParaRPr lang="en-GB"/>
          </a:p>
        </p:txBody>
      </p:sp>
    </p:spTree>
    <p:extLst>
      <p:ext uri="{BB962C8B-B14F-4D97-AF65-F5344CB8AC3E}">
        <p14:creationId xmlns:p14="http://schemas.microsoft.com/office/powerpoint/2010/main" val="3932186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066FB18-4048-4094-B199-8AEDB6849A8B}" type="datetimeFigureOut">
              <a:rPr lang="en-GB" smtClean="0"/>
              <a:t>21/01/2020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E47F8A-9CE8-4FF0-9656-FB915B9A0E98}" type="slidenum">
              <a:rPr lang="en-GB" smtClean="0"/>
              <a:t>‹#›</a:t>
            </a:fld>
            <a:endParaRPr lang="en-GB"/>
          </a:p>
        </p:txBody>
      </p:sp>
    </p:spTree>
    <p:extLst>
      <p:ext uri="{BB962C8B-B14F-4D97-AF65-F5344CB8AC3E}">
        <p14:creationId xmlns:p14="http://schemas.microsoft.com/office/powerpoint/2010/main" val="1765348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066FB18-4048-4094-B199-8AEDB6849A8B}" type="datetimeFigureOut">
              <a:rPr lang="en-GB" smtClean="0"/>
              <a:t>21/01/2020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E47F8A-9CE8-4FF0-9656-FB915B9A0E98}" type="slidenum">
              <a:rPr lang="en-GB" smtClean="0"/>
              <a:t>‹#›</a:t>
            </a:fld>
            <a:endParaRPr lang="en-GB"/>
          </a:p>
        </p:txBody>
      </p:sp>
    </p:spTree>
    <p:extLst>
      <p:ext uri="{BB962C8B-B14F-4D97-AF65-F5344CB8AC3E}">
        <p14:creationId xmlns:p14="http://schemas.microsoft.com/office/powerpoint/2010/main" val="891120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066FB18-4048-4094-B199-8AEDB6849A8B}" type="datetimeFigureOut">
              <a:rPr lang="en-GB" smtClean="0"/>
              <a:t>21/01/2020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E47F8A-9CE8-4FF0-9656-FB915B9A0E98}" type="slidenum">
              <a:rPr lang="en-GB" smtClean="0"/>
              <a:t>‹#›</a:t>
            </a:fld>
            <a:endParaRPr lang="en-GB"/>
          </a:p>
        </p:txBody>
      </p:sp>
    </p:spTree>
    <p:extLst>
      <p:ext uri="{BB962C8B-B14F-4D97-AF65-F5344CB8AC3E}">
        <p14:creationId xmlns:p14="http://schemas.microsoft.com/office/powerpoint/2010/main" val="988118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6FB18-4048-4094-B199-8AEDB6849A8B}" type="datetimeFigureOut">
              <a:rPr lang="en-GB" smtClean="0"/>
              <a:t>21/01/2020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E47F8A-9CE8-4FF0-9656-FB915B9A0E98}" type="slidenum">
              <a:rPr lang="en-GB" smtClean="0"/>
              <a:t>‹#›</a:t>
            </a:fld>
            <a:endParaRPr lang="en-GB"/>
          </a:p>
        </p:txBody>
      </p:sp>
    </p:spTree>
    <p:extLst>
      <p:ext uri="{BB962C8B-B14F-4D97-AF65-F5344CB8AC3E}">
        <p14:creationId xmlns:p14="http://schemas.microsoft.com/office/powerpoint/2010/main" val="3865904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6FB18-4048-4094-B199-8AEDB6849A8B}" type="datetimeFigureOut">
              <a:rPr lang="en-GB" smtClean="0"/>
              <a:t>21/01/2020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E47F8A-9CE8-4FF0-9656-FB915B9A0E98}" type="slidenum">
              <a:rPr lang="en-GB" smtClean="0"/>
              <a:t>‹#›</a:t>
            </a:fld>
            <a:endParaRPr lang="en-GB"/>
          </a:p>
        </p:txBody>
      </p:sp>
    </p:spTree>
    <p:extLst>
      <p:ext uri="{BB962C8B-B14F-4D97-AF65-F5344CB8AC3E}">
        <p14:creationId xmlns:p14="http://schemas.microsoft.com/office/powerpoint/2010/main" val="3040125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6FB18-4048-4094-B199-8AEDB6849A8B}" type="datetimeFigureOut">
              <a:rPr lang="en-GB" smtClean="0"/>
              <a:t>21/01/2020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E47F8A-9CE8-4FF0-9656-FB915B9A0E98}" type="slidenum">
              <a:rPr lang="en-GB" smtClean="0"/>
              <a:t>‹#›</a:t>
            </a:fld>
            <a:endParaRPr lang="en-GB"/>
          </a:p>
        </p:txBody>
      </p:sp>
    </p:spTree>
    <p:extLst>
      <p:ext uri="{BB962C8B-B14F-4D97-AF65-F5344CB8AC3E}">
        <p14:creationId xmlns:p14="http://schemas.microsoft.com/office/powerpoint/2010/main" val="3020436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6FB18-4048-4094-B199-8AEDB6849A8B}" type="datetimeFigureOut">
              <a:rPr lang="en-GB" smtClean="0"/>
              <a:t>21/01/2020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E47F8A-9CE8-4FF0-9656-FB915B9A0E98}" type="slidenum">
              <a:rPr lang="en-GB" smtClean="0"/>
              <a:t>‹#›</a:t>
            </a:fld>
            <a:endParaRPr lang="en-GB"/>
          </a:p>
        </p:txBody>
      </p:sp>
    </p:spTree>
    <p:extLst>
      <p:ext uri="{BB962C8B-B14F-4D97-AF65-F5344CB8AC3E}">
        <p14:creationId xmlns:p14="http://schemas.microsoft.com/office/powerpoint/2010/main" val="106067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bdE5kTLve3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bbc.co.uk/bbcthree/clip/2173a7da-c8e1-42a9-b9d6-e094614ff776"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9247" y="3105834"/>
            <a:ext cx="10847294" cy="2431435"/>
          </a:xfrm>
          <a:prstGeom prst="rect">
            <a:avLst/>
          </a:prstGeom>
        </p:spPr>
        <p:txBody>
          <a:bodyPr wrap="square">
            <a:spAutoFit/>
          </a:bodyPr>
          <a:lstStyle/>
          <a:p>
            <a:pPr algn="ctr">
              <a:spcAft>
                <a:spcPts val="0"/>
              </a:spcAft>
            </a:pPr>
            <a:r>
              <a:rPr lang="en-GB" sz="2800" b="1" dirty="0">
                <a:solidFill>
                  <a:schemeClr val="bg1"/>
                </a:solidFill>
                <a:latin typeface="Arial" panose="020B0604020202020204" pitchFamily="34" charset="0"/>
                <a:ea typeface="Calibri" panose="020F0502020204030204" pitchFamily="34" charset="0"/>
              </a:rPr>
              <a:t>T/Detective Chief Inspector Jason </a:t>
            </a:r>
            <a:r>
              <a:rPr lang="en-GB" sz="2800" b="1" dirty="0" smtClean="0">
                <a:solidFill>
                  <a:schemeClr val="bg1"/>
                </a:solidFill>
                <a:latin typeface="Arial" panose="020B0604020202020204" pitchFamily="34" charset="0"/>
                <a:ea typeface="Calibri" panose="020F0502020204030204" pitchFamily="34" charset="0"/>
              </a:rPr>
              <a:t>Kew</a:t>
            </a:r>
          </a:p>
          <a:p>
            <a:pPr algn="ctr">
              <a:spcAft>
                <a:spcPts val="0"/>
              </a:spcAft>
            </a:pPr>
            <a:r>
              <a:rPr lang="en-GB" sz="2800" b="1" dirty="0" smtClean="0">
                <a:solidFill>
                  <a:schemeClr val="bg1"/>
                </a:solidFill>
                <a:latin typeface="Arial" panose="020B0604020202020204" pitchFamily="34" charset="0"/>
                <a:ea typeface="Calibri" panose="020F0502020204030204" pitchFamily="34" charset="0"/>
              </a:rPr>
              <a:t> </a:t>
            </a:r>
            <a:endParaRPr lang="en-GB" sz="2800" b="1" dirty="0">
              <a:solidFill>
                <a:schemeClr val="bg1"/>
              </a:solidFill>
              <a:latin typeface="Arial" panose="020B0604020202020204" pitchFamily="34" charset="0"/>
              <a:ea typeface="Calibri" panose="020F0502020204030204" pitchFamily="34" charset="0"/>
            </a:endParaRPr>
          </a:p>
          <a:p>
            <a:pPr algn="ctr"/>
            <a:r>
              <a:rPr lang="en-GB" sz="4800" b="1" dirty="0" smtClean="0">
                <a:solidFill>
                  <a:schemeClr val="bg1"/>
                </a:solidFill>
                <a:latin typeface="Arial" panose="020B0604020202020204" pitchFamily="34" charset="0"/>
                <a:ea typeface="Calibri" panose="020F0502020204030204" pitchFamily="34" charset="0"/>
              </a:rPr>
              <a:t>What are the Police doing about drug related deaths?</a:t>
            </a:r>
          </a:p>
        </p:txBody>
      </p:sp>
      <p:pic>
        <p:nvPicPr>
          <p:cNvPr id="6" name="Content Placeholder 4" descr="thames-valley-police-logo-1200x1200-pwrt2.jpg"/>
          <p:cNvPicPr>
            <a:picLocks noChangeAspect="1"/>
          </p:cNvPicPr>
          <p:nvPr/>
        </p:nvPicPr>
        <p:blipFill>
          <a:blip r:embed="rId3" cstate="print">
            <a:clrChange>
              <a:clrFrom>
                <a:srgbClr val="FFFFFF"/>
              </a:clrFrom>
              <a:clrTo>
                <a:srgbClr val="FFFFFF">
                  <a:alpha val="0"/>
                </a:srgbClr>
              </a:clrTo>
            </a:clrChange>
          </a:blip>
          <a:srcRect/>
          <a:stretch>
            <a:fillRect/>
          </a:stretch>
        </p:blipFill>
        <p:spPr>
          <a:xfrm>
            <a:off x="9112878" y="181418"/>
            <a:ext cx="2541080" cy="2541080"/>
          </a:xfrm>
          <a:prstGeom prst="rect">
            <a:avLst/>
          </a:prstGeom>
        </p:spPr>
      </p:pic>
      <p:pic>
        <p:nvPicPr>
          <p:cNvPr id="5" name="Picture 4" descr="serocu logo"/>
          <p:cNvPicPr/>
          <p:nvPr/>
        </p:nvPicPr>
        <p:blipFill>
          <a:blip r:embed="rId4" cstate="print"/>
          <a:srcRect/>
          <a:stretch>
            <a:fillRect/>
          </a:stretch>
        </p:blipFill>
        <p:spPr bwMode="auto">
          <a:xfrm>
            <a:off x="222423" y="263611"/>
            <a:ext cx="4810896" cy="2669059"/>
          </a:xfrm>
          <a:prstGeom prst="rect">
            <a:avLst/>
          </a:prstGeom>
          <a:noFill/>
          <a:ln w="9525">
            <a:noFill/>
            <a:miter lim="800000"/>
            <a:headEnd/>
            <a:tailEnd/>
          </a:ln>
        </p:spPr>
      </p:pic>
    </p:spTree>
    <p:extLst>
      <p:ext uri="{BB962C8B-B14F-4D97-AF65-F5344CB8AC3E}">
        <p14:creationId xmlns:p14="http://schemas.microsoft.com/office/powerpoint/2010/main" val="2190098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Officer feedback</a:t>
            </a:r>
            <a:endParaRPr lang="en-GB" dirty="0">
              <a:solidFill>
                <a:schemeClr val="bg1"/>
              </a:solidFill>
            </a:endParaRPr>
          </a:p>
        </p:txBody>
      </p:sp>
      <p:sp>
        <p:nvSpPr>
          <p:cNvPr id="3" name="Content Placeholder 2"/>
          <p:cNvSpPr>
            <a:spLocks noGrp="1"/>
          </p:cNvSpPr>
          <p:nvPr>
            <p:ph idx="1"/>
          </p:nvPr>
        </p:nvSpPr>
        <p:spPr/>
        <p:txBody>
          <a:bodyPr>
            <a:normAutofit fontScale="92500"/>
          </a:bodyPr>
          <a:lstStyle/>
          <a:p>
            <a:r>
              <a:rPr lang="en-GB" dirty="0">
                <a:solidFill>
                  <a:schemeClr val="bg1"/>
                </a:solidFill>
              </a:rPr>
              <a:t>“I thought it was a good scheme when the training was delivered (&amp; I can be cynical enough about a couple of things we’ve had over the years!)…. I thought it was pretty straight forward and I would definitely use it again.” (Case 20)</a:t>
            </a:r>
          </a:p>
          <a:p>
            <a:r>
              <a:rPr lang="en-GB" dirty="0">
                <a:solidFill>
                  <a:schemeClr val="bg1"/>
                </a:solidFill>
              </a:rPr>
              <a:t>“It’s really easy and simple to use. So much quicker than what I would have had to do otherwise…. I would have had to send the drugs off for testing, </a:t>
            </a:r>
            <a:r>
              <a:rPr lang="en-GB" dirty="0" err="1">
                <a:solidFill>
                  <a:schemeClr val="bg1"/>
                </a:solidFill>
              </a:rPr>
              <a:t>RUI’d</a:t>
            </a:r>
            <a:r>
              <a:rPr lang="en-GB" dirty="0">
                <a:solidFill>
                  <a:schemeClr val="bg1"/>
                </a:solidFill>
              </a:rPr>
              <a:t> him, it would have been on my screen for 8 weeks. This was really easy. I like it.” (Case 2)</a:t>
            </a:r>
          </a:p>
          <a:p>
            <a:r>
              <a:rPr lang="en-GB" dirty="0">
                <a:solidFill>
                  <a:schemeClr val="bg1"/>
                </a:solidFill>
              </a:rPr>
              <a:t>“I have used this a couple of times now…. I have found it really easy and quick. I have also had a thank you from a detainee that I dealt with to say he was sorry for his arrest and feels he was treated fairly.” (Case 24)</a:t>
            </a:r>
          </a:p>
          <a:p>
            <a:endParaRPr lang="en-GB" dirty="0"/>
          </a:p>
        </p:txBody>
      </p:sp>
    </p:spTree>
    <p:extLst>
      <p:ext uri="{BB962C8B-B14F-4D97-AF65-F5344CB8AC3E}">
        <p14:creationId xmlns:p14="http://schemas.microsoft.com/office/powerpoint/2010/main" val="1440108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0"/>
            <a:ext cx="10515600" cy="1325563"/>
          </a:xfrm>
        </p:spPr>
        <p:txBody>
          <a:bodyPr/>
          <a:lstStyle/>
          <a:p>
            <a:r>
              <a:rPr lang="en-GB" dirty="0" smtClean="0">
                <a:solidFill>
                  <a:schemeClr val="bg1"/>
                </a:solidFill>
              </a:rPr>
              <a:t>Officer feedback</a:t>
            </a:r>
            <a:endParaRPr lang="en-GB" dirty="0">
              <a:solidFill>
                <a:schemeClr val="bg1"/>
              </a:solidFill>
            </a:endParaRPr>
          </a:p>
        </p:txBody>
      </p:sp>
      <p:sp>
        <p:nvSpPr>
          <p:cNvPr id="4" name="Rectangle 3"/>
          <p:cNvSpPr/>
          <p:nvPr/>
        </p:nvSpPr>
        <p:spPr>
          <a:xfrm>
            <a:off x="457200" y="1211793"/>
            <a:ext cx="11396133" cy="4832092"/>
          </a:xfrm>
          <a:prstGeom prst="rect">
            <a:avLst/>
          </a:prstGeom>
        </p:spPr>
        <p:txBody>
          <a:bodyPr wrap="square">
            <a:spAutoFit/>
          </a:bodyPr>
          <a:lstStyle/>
          <a:p>
            <a:pPr>
              <a:spcAft>
                <a:spcPts val="0"/>
              </a:spcAft>
            </a:pPr>
            <a:r>
              <a:rPr lang="en-GB" sz="22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“Recently </a:t>
            </a:r>
            <a:r>
              <a:rPr lang="en-GB" sz="2200" dirty="0">
                <a:solidFill>
                  <a:schemeClr val="bg1"/>
                </a:solidFill>
                <a:latin typeface="Arial" panose="020B0604020202020204" pitchFamily="34" charset="0"/>
                <a:ea typeface="Calibri" panose="020F0502020204030204" pitchFamily="34" charset="0"/>
                <a:cs typeface="Times New Roman" panose="02020603050405020304" pitchFamily="18" charset="0"/>
              </a:rPr>
              <a:t>in West Berkshire I have noticed a decrease in County line activity and in my opinion the diversion scheme is a contributing factor in lowering the demand for Class A drugs, along with other factors such as house closures and pursuit of the suppliers.</a:t>
            </a:r>
            <a:endParaRPr lang="en-GB"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2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endParaRPr lang="en-GB"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200" dirty="0">
                <a:solidFill>
                  <a:schemeClr val="bg1"/>
                </a:solidFill>
                <a:latin typeface="Arial" panose="020B0604020202020204" pitchFamily="34" charset="0"/>
                <a:ea typeface="Calibri" panose="020F0502020204030204" pitchFamily="34" charset="0"/>
                <a:cs typeface="Times New Roman" panose="02020603050405020304" pitchFamily="18" charset="0"/>
              </a:rPr>
              <a:t>I have been speaking with local Class A drug users some of who appear to be in recovery and some, who are using drugs considerably less. </a:t>
            </a:r>
            <a:endParaRPr lang="en-GB"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2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endParaRPr lang="en-GB"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200" dirty="0">
                <a:solidFill>
                  <a:schemeClr val="bg1"/>
                </a:solidFill>
                <a:latin typeface="Arial" panose="020B0604020202020204" pitchFamily="34" charset="0"/>
                <a:ea typeface="Calibri" panose="020F0502020204030204" pitchFamily="34" charset="0"/>
                <a:cs typeface="Times New Roman" panose="02020603050405020304" pitchFamily="18" charset="0"/>
              </a:rPr>
              <a:t>I have noticed the community have also been discussing those who have managed to get clean and I believe it is encouraging others to seek treatment.</a:t>
            </a:r>
            <a:endParaRPr lang="en-GB"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2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endParaRPr lang="en-GB"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200" dirty="0">
                <a:solidFill>
                  <a:schemeClr val="bg1"/>
                </a:solidFill>
                <a:latin typeface="Arial" panose="020B0604020202020204" pitchFamily="34" charset="0"/>
                <a:ea typeface="Calibri" panose="020F0502020204030204" pitchFamily="34" charset="0"/>
                <a:cs typeface="Times New Roman" panose="02020603050405020304" pitchFamily="18" charset="0"/>
              </a:rPr>
              <a:t>The diversion scheme I would suggest is assisting in rapport building within the sub culture as the Police are no longer criminalizing those most at risk and in return it creates a hostile environment to those supplying as the community offer up information to assist law enforcement to reduce the temptation on the </a:t>
            </a:r>
            <a:r>
              <a:rPr lang="en-GB" sz="22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street”. (case 26)</a:t>
            </a:r>
            <a:endParaRPr lang="en-GB"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6612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564" y="4830716"/>
            <a:ext cx="1820562" cy="1817225"/>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0631"/>
          <a:stretch/>
        </p:blipFill>
        <p:spPr>
          <a:xfrm>
            <a:off x="2149540" y="724930"/>
            <a:ext cx="7771948" cy="6128951"/>
          </a:xfrm>
          <a:prstGeom prst="rect">
            <a:avLst/>
          </a:prstGeom>
        </p:spPr>
      </p:pic>
      <p:graphicFrame>
        <p:nvGraphicFramePr>
          <p:cNvPr id="5" name="Table 4"/>
          <p:cNvGraphicFramePr>
            <a:graphicFrameLocks noGrp="1"/>
          </p:cNvGraphicFramePr>
          <p:nvPr>
            <p:extLst/>
          </p:nvPr>
        </p:nvGraphicFramePr>
        <p:xfrm>
          <a:off x="177564" y="965497"/>
          <a:ext cx="1820562" cy="2621280"/>
        </p:xfrm>
        <a:graphic>
          <a:graphicData uri="http://schemas.openxmlformats.org/drawingml/2006/table">
            <a:tbl>
              <a:tblPr firstRow="1" bandRow="1">
                <a:tableStyleId>{5C22544A-7EE6-4342-B048-85BDC9FD1C3A}</a:tableStyleId>
              </a:tblPr>
              <a:tblGrid>
                <a:gridCol w="1820562">
                  <a:extLst>
                    <a:ext uri="{9D8B030D-6E8A-4147-A177-3AD203B41FA5}">
                      <a16:colId xmlns:a16="http://schemas.microsoft.com/office/drawing/2014/main" val="20000"/>
                    </a:ext>
                  </a:extLst>
                </a:gridCol>
              </a:tblGrid>
              <a:tr h="159470">
                <a:tc>
                  <a:txBody>
                    <a:bodyPr/>
                    <a:lstStyle/>
                    <a:p>
                      <a:pPr algn="ctr"/>
                      <a:r>
                        <a:rPr lang="en-GB" sz="1200" dirty="0" smtClean="0">
                          <a:solidFill>
                            <a:schemeClr val="bg1"/>
                          </a:solidFill>
                        </a:rPr>
                        <a:t>Data Period</a:t>
                      </a:r>
                    </a:p>
                    <a:p>
                      <a:pPr algn="ctr"/>
                      <a:r>
                        <a:rPr lang="en-GB" sz="1200" dirty="0" smtClean="0">
                          <a:solidFill>
                            <a:schemeClr val="bg1"/>
                          </a:solidFill>
                        </a:rPr>
                        <a:t>April</a:t>
                      </a:r>
                      <a:r>
                        <a:rPr lang="en-GB" sz="1200" baseline="0" dirty="0" smtClean="0">
                          <a:solidFill>
                            <a:schemeClr val="bg1"/>
                          </a:solidFill>
                        </a:rPr>
                        <a:t> 2017 – March 2019</a:t>
                      </a:r>
                      <a:endParaRPr lang="en-GB"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141751">
                <a:tc>
                  <a:txBody>
                    <a:bodyPr/>
                    <a:lstStyle/>
                    <a:p>
                      <a:pPr algn="ctr"/>
                      <a:r>
                        <a:rPr lang="en-GB" sz="1000" b="1" dirty="0" smtClean="0"/>
                        <a:t>NB: SCAS data only</a:t>
                      </a:r>
                      <a:r>
                        <a:rPr lang="en-GB" sz="1000" b="1" baseline="0" dirty="0" smtClean="0"/>
                        <a:t> covers Thames Valley and Hampshire (not including the Isle of Wight)</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1751">
                <a:tc>
                  <a:txBody>
                    <a:bodyPr/>
                    <a:lstStyle/>
                    <a:p>
                      <a:pPr algn="ctr"/>
                      <a:r>
                        <a:rPr lang="en-GB" sz="1000" b="1" dirty="0" smtClean="0"/>
                        <a:t>Portsmouth</a:t>
                      </a:r>
                      <a:r>
                        <a:rPr lang="en-GB" sz="1000" b="0" dirty="0" smtClean="0"/>
                        <a:t> and </a:t>
                      </a:r>
                      <a:r>
                        <a:rPr lang="en-GB" sz="1000" b="1" dirty="0" smtClean="0"/>
                        <a:t>Southampton</a:t>
                      </a:r>
                      <a:r>
                        <a:rPr lang="en-GB" sz="1000" b="0" dirty="0" smtClean="0"/>
                        <a:t> are the Districts</a:t>
                      </a:r>
                      <a:r>
                        <a:rPr lang="en-GB" sz="1000" b="0" baseline="0" dirty="0" smtClean="0"/>
                        <a:t> seeing the highest number of naloxone distributions. </a:t>
                      </a:r>
                    </a:p>
                    <a:p>
                      <a:pPr algn="ctr"/>
                      <a:endParaRPr lang="en-GB" sz="1000" b="0" baseline="0" dirty="0" smtClean="0"/>
                    </a:p>
                    <a:p>
                      <a:pPr algn="ctr"/>
                      <a:r>
                        <a:rPr lang="en-GB" sz="1000" b="0" baseline="0" dirty="0" smtClean="0"/>
                        <a:t>When taking populations into account, the districts of </a:t>
                      </a:r>
                      <a:r>
                        <a:rPr lang="en-GB" sz="1000" b="1" baseline="0" dirty="0" smtClean="0"/>
                        <a:t>Oxford </a:t>
                      </a:r>
                      <a:r>
                        <a:rPr lang="en-GB" sz="1000" b="0" baseline="0" dirty="0" smtClean="0"/>
                        <a:t>and </a:t>
                      </a:r>
                      <a:r>
                        <a:rPr lang="en-GB" sz="1000" b="1" baseline="0" dirty="0" smtClean="0"/>
                        <a:t>Winchester</a:t>
                      </a:r>
                      <a:r>
                        <a:rPr lang="en-GB" sz="1000" b="0" baseline="0" dirty="0" smtClean="0"/>
                        <a:t> also feature highly.</a:t>
                      </a:r>
                      <a:endParaRPr lang="en-GB" sz="1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nvPr>
        </p:nvGraphicFramePr>
        <p:xfrm>
          <a:off x="6771503" y="1082970"/>
          <a:ext cx="5231028" cy="5669280"/>
        </p:xfrm>
        <a:graphic>
          <a:graphicData uri="http://schemas.openxmlformats.org/drawingml/2006/table">
            <a:tbl>
              <a:tblPr>
                <a:tableStyleId>{616DA210-FB5B-4158-B5E0-FEB733F419BA}</a:tableStyleId>
              </a:tblPr>
              <a:tblGrid>
                <a:gridCol w="1934368">
                  <a:extLst>
                    <a:ext uri="{9D8B030D-6E8A-4147-A177-3AD203B41FA5}">
                      <a16:colId xmlns:a16="http://schemas.microsoft.com/office/drawing/2014/main" val="20000"/>
                    </a:ext>
                  </a:extLst>
                </a:gridCol>
                <a:gridCol w="1080753">
                  <a:extLst>
                    <a:ext uri="{9D8B030D-6E8A-4147-A177-3AD203B41FA5}">
                      <a16:colId xmlns:a16="http://schemas.microsoft.com/office/drawing/2014/main" val="20001"/>
                    </a:ext>
                  </a:extLst>
                </a:gridCol>
                <a:gridCol w="1080753">
                  <a:extLst>
                    <a:ext uri="{9D8B030D-6E8A-4147-A177-3AD203B41FA5}">
                      <a16:colId xmlns:a16="http://schemas.microsoft.com/office/drawing/2014/main" val="20002"/>
                    </a:ext>
                  </a:extLst>
                </a:gridCol>
                <a:gridCol w="1135154">
                  <a:extLst>
                    <a:ext uri="{9D8B030D-6E8A-4147-A177-3AD203B41FA5}">
                      <a16:colId xmlns:a16="http://schemas.microsoft.com/office/drawing/2014/main" val="20003"/>
                    </a:ext>
                  </a:extLst>
                </a:gridCol>
              </a:tblGrid>
              <a:tr h="179529">
                <a:tc>
                  <a:txBody>
                    <a:bodyPr/>
                    <a:lstStyle/>
                    <a:p>
                      <a:pPr algn="ctr" fontAlgn="b"/>
                      <a:r>
                        <a:rPr lang="en-GB" sz="1200" b="1" u="none" strike="noStrike" dirty="0" smtClean="0">
                          <a:solidFill>
                            <a:schemeClr val="bg1"/>
                          </a:solidFill>
                          <a:effectLst/>
                        </a:rPr>
                        <a:t>District (Sorted by # per person)</a:t>
                      </a:r>
                      <a:endParaRPr lang="en-GB" sz="1200" b="1" i="0" u="none" strike="noStrike" dirty="0">
                        <a:solidFill>
                          <a:schemeClr val="bg1"/>
                        </a:solidFill>
                        <a:effectLst/>
                        <a:latin typeface="Arial" panose="020B0604020202020204" pitchFamily="34" charset="0"/>
                      </a:endParaRPr>
                    </a:p>
                  </a:txBody>
                  <a:tcPr marL="45720" marR="45720" marT="0" marB="0" anchor="ctr">
                    <a:solidFill>
                      <a:schemeClr val="bg1">
                        <a:lumMod val="65000"/>
                      </a:schemeClr>
                    </a:solidFill>
                  </a:tcPr>
                </a:tc>
                <a:tc>
                  <a:txBody>
                    <a:bodyPr/>
                    <a:lstStyle/>
                    <a:p>
                      <a:pPr algn="ctr" fontAlgn="b"/>
                      <a:r>
                        <a:rPr lang="en-GB" sz="1200" b="1" i="0" u="none" strike="noStrike" dirty="0" smtClean="0">
                          <a:solidFill>
                            <a:schemeClr val="bg1"/>
                          </a:solidFill>
                          <a:effectLst/>
                          <a:latin typeface="+mn-lt"/>
                        </a:rPr>
                        <a:t># of Incidents</a:t>
                      </a:r>
                      <a:endParaRPr lang="en-GB" sz="1200" b="1" i="0" u="none" strike="noStrike" dirty="0">
                        <a:solidFill>
                          <a:schemeClr val="bg1"/>
                        </a:solidFill>
                        <a:effectLst/>
                        <a:latin typeface="+mn-lt"/>
                      </a:endParaRPr>
                    </a:p>
                  </a:txBody>
                  <a:tcPr marL="45720" marR="45720" marT="0" marB="0" anchor="ctr">
                    <a:solidFill>
                      <a:schemeClr val="bg1">
                        <a:lumMod val="65000"/>
                      </a:schemeClr>
                    </a:solidFill>
                  </a:tcPr>
                </a:tc>
                <a:tc>
                  <a:txBody>
                    <a:bodyPr/>
                    <a:lstStyle/>
                    <a:p>
                      <a:pPr algn="ctr" fontAlgn="b"/>
                      <a:r>
                        <a:rPr lang="en-GB" sz="1200" b="1" u="none" strike="noStrike" dirty="0">
                          <a:solidFill>
                            <a:schemeClr val="bg1"/>
                          </a:solidFill>
                          <a:effectLst/>
                        </a:rPr>
                        <a:t>2017 Population</a:t>
                      </a:r>
                      <a:endParaRPr lang="en-GB" sz="1200" b="1" i="0" u="none" strike="noStrike" dirty="0">
                        <a:solidFill>
                          <a:schemeClr val="bg1"/>
                        </a:solidFill>
                        <a:effectLst/>
                        <a:latin typeface="Arial" panose="020B0604020202020204" pitchFamily="34" charset="0"/>
                      </a:endParaRPr>
                    </a:p>
                  </a:txBody>
                  <a:tcPr marL="45720" marR="45720" marT="0" marB="0" anchor="ctr">
                    <a:solidFill>
                      <a:schemeClr val="bg1">
                        <a:lumMod val="65000"/>
                      </a:schemeClr>
                    </a:solidFill>
                  </a:tcPr>
                </a:tc>
                <a:tc>
                  <a:txBody>
                    <a:bodyPr/>
                    <a:lstStyle/>
                    <a:p>
                      <a:pPr algn="ctr" fontAlgn="b"/>
                      <a:r>
                        <a:rPr lang="en-GB" sz="1200" b="1" u="none" strike="noStrike" dirty="0" smtClean="0">
                          <a:solidFill>
                            <a:schemeClr val="bg1"/>
                          </a:solidFill>
                          <a:effectLst/>
                        </a:rPr>
                        <a:t># </a:t>
                      </a:r>
                      <a:r>
                        <a:rPr lang="en-GB" sz="1200" b="1" u="none" strike="noStrike" dirty="0">
                          <a:solidFill>
                            <a:schemeClr val="bg1"/>
                          </a:solidFill>
                          <a:effectLst/>
                        </a:rPr>
                        <a:t>per </a:t>
                      </a:r>
                      <a:r>
                        <a:rPr lang="en-GB" sz="1200" b="1" u="none" strike="noStrike" dirty="0" smtClean="0">
                          <a:solidFill>
                            <a:schemeClr val="bg1"/>
                          </a:solidFill>
                          <a:effectLst/>
                        </a:rPr>
                        <a:t>1,000 </a:t>
                      </a:r>
                      <a:r>
                        <a:rPr lang="en-GB" sz="1200" b="1" u="none" strike="noStrike" dirty="0">
                          <a:solidFill>
                            <a:schemeClr val="bg1"/>
                          </a:solidFill>
                          <a:effectLst/>
                        </a:rPr>
                        <a:t>person</a:t>
                      </a:r>
                      <a:endParaRPr lang="en-GB" sz="1200" b="1" i="0" u="none" strike="noStrike" dirty="0">
                        <a:solidFill>
                          <a:schemeClr val="bg1"/>
                        </a:solidFill>
                        <a:effectLst/>
                        <a:latin typeface="Arial" panose="020B0604020202020204" pitchFamily="34" charset="0"/>
                      </a:endParaRPr>
                    </a:p>
                  </a:txBody>
                  <a:tcPr marL="45720" marR="45720" marT="0" marB="0" anchor="ctr">
                    <a:solidFill>
                      <a:schemeClr val="bg1">
                        <a:lumMod val="65000"/>
                      </a:schemeClr>
                    </a:solidFill>
                  </a:tcPr>
                </a:tc>
                <a:extLst>
                  <a:ext uri="{0D108BD9-81ED-4DB2-BD59-A6C34878D82A}">
                    <a16:rowId xmlns:a16="http://schemas.microsoft.com/office/drawing/2014/main" val="10000"/>
                  </a:ext>
                </a:extLst>
              </a:tr>
              <a:tr h="179529">
                <a:tc>
                  <a:txBody>
                    <a:bodyPr/>
                    <a:lstStyle/>
                    <a:p>
                      <a:pPr algn="l" fontAlgn="b"/>
                      <a:r>
                        <a:rPr lang="en-GB" sz="1200" b="0" i="0" u="none" strike="noStrike" dirty="0">
                          <a:effectLst/>
                          <a:latin typeface="+mn-lt"/>
                        </a:rPr>
                        <a:t>Portsmouth</a:t>
                      </a:r>
                    </a:p>
                  </a:txBody>
                  <a:tcPr marL="45720" marR="45720" marT="0" marB="0" anchor="b">
                    <a:solidFill>
                      <a:srgbClr val="FF0000"/>
                    </a:solidFill>
                  </a:tcPr>
                </a:tc>
                <a:tc>
                  <a:txBody>
                    <a:bodyPr/>
                    <a:lstStyle/>
                    <a:p>
                      <a:pPr algn="ctr" fontAlgn="b"/>
                      <a:r>
                        <a:rPr lang="en-GB" sz="1200" b="0" i="0" u="none" strike="noStrike" dirty="0">
                          <a:effectLst/>
                          <a:latin typeface="+mn-lt"/>
                        </a:rPr>
                        <a:t>323</a:t>
                      </a:r>
                    </a:p>
                  </a:txBody>
                  <a:tcPr marL="45720" marR="45720" marT="0" marB="0" anchor="b">
                    <a:solidFill>
                      <a:srgbClr val="FF0000"/>
                    </a:solidFill>
                  </a:tcPr>
                </a:tc>
                <a:tc>
                  <a:txBody>
                    <a:bodyPr/>
                    <a:lstStyle/>
                    <a:p>
                      <a:pPr algn="ctr" fontAlgn="b"/>
                      <a:r>
                        <a:rPr lang="en-GB" sz="1200" b="0" i="0" u="none" strike="noStrike">
                          <a:effectLst/>
                          <a:latin typeface="+mn-lt"/>
                        </a:rPr>
                        <a:t>214,718</a:t>
                      </a:r>
                    </a:p>
                  </a:txBody>
                  <a:tcPr marL="45720" marR="45720" marT="0" marB="0" anchor="b">
                    <a:solidFill>
                      <a:srgbClr val="FF0000"/>
                    </a:solidFill>
                  </a:tcPr>
                </a:tc>
                <a:tc>
                  <a:txBody>
                    <a:bodyPr/>
                    <a:lstStyle/>
                    <a:p>
                      <a:pPr algn="ctr" fontAlgn="b"/>
                      <a:r>
                        <a:rPr lang="en-GB" sz="1200" b="0" i="0" u="none" strike="noStrike" dirty="0">
                          <a:effectLst/>
                          <a:latin typeface="+mn-lt"/>
                        </a:rPr>
                        <a:t>1.50</a:t>
                      </a:r>
                    </a:p>
                  </a:txBody>
                  <a:tcPr marL="45720" marR="45720" marT="0" marB="0" anchor="b">
                    <a:solidFill>
                      <a:srgbClr val="FF0000"/>
                    </a:solidFill>
                  </a:tcPr>
                </a:tc>
                <a:extLst>
                  <a:ext uri="{0D108BD9-81ED-4DB2-BD59-A6C34878D82A}">
                    <a16:rowId xmlns:a16="http://schemas.microsoft.com/office/drawing/2014/main" val="10001"/>
                  </a:ext>
                </a:extLst>
              </a:tr>
              <a:tr h="179529">
                <a:tc>
                  <a:txBody>
                    <a:bodyPr/>
                    <a:lstStyle/>
                    <a:p>
                      <a:pPr algn="l" fontAlgn="b"/>
                      <a:r>
                        <a:rPr lang="en-GB" sz="1200" b="0" i="0" u="none" strike="noStrike" dirty="0">
                          <a:effectLst/>
                          <a:latin typeface="+mn-lt"/>
                        </a:rPr>
                        <a:t>Southampton</a:t>
                      </a:r>
                    </a:p>
                  </a:txBody>
                  <a:tcPr marL="45720" marR="45720" marT="0" marB="0" anchor="b">
                    <a:solidFill>
                      <a:srgbClr val="FF1000"/>
                    </a:solidFill>
                  </a:tcPr>
                </a:tc>
                <a:tc>
                  <a:txBody>
                    <a:bodyPr/>
                    <a:lstStyle/>
                    <a:p>
                      <a:pPr algn="ctr" fontAlgn="b"/>
                      <a:r>
                        <a:rPr lang="en-GB" sz="1200" b="0" i="0" u="none" strike="noStrike">
                          <a:effectLst/>
                          <a:latin typeface="+mn-lt"/>
                        </a:rPr>
                        <a:t>307</a:t>
                      </a:r>
                    </a:p>
                  </a:txBody>
                  <a:tcPr marL="45720" marR="45720" marT="0" marB="0" anchor="b">
                    <a:solidFill>
                      <a:srgbClr val="FF1000"/>
                    </a:solidFill>
                  </a:tcPr>
                </a:tc>
                <a:tc>
                  <a:txBody>
                    <a:bodyPr/>
                    <a:lstStyle/>
                    <a:p>
                      <a:pPr algn="ctr" fontAlgn="b"/>
                      <a:r>
                        <a:rPr lang="en-GB" sz="1200" b="0" i="0" u="none" strike="noStrike">
                          <a:effectLst/>
                          <a:latin typeface="+mn-lt"/>
                        </a:rPr>
                        <a:t>252,359</a:t>
                      </a:r>
                    </a:p>
                  </a:txBody>
                  <a:tcPr marL="45720" marR="45720" marT="0" marB="0" anchor="b">
                    <a:solidFill>
                      <a:srgbClr val="FF1000"/>
                    </a:solidFill>
                  </a:tcPr>
                </a:tc>
                <a:tc>
                  <a:txBody>
                    <a:bodyPr/>
                    <a:lstStyle/>
                    <a:p>
                      <a:pPr algn="ctr" fontAlgn="b"/>
                      <a:r>
                        <a:rPr lang="en-GB" sz="1200" b="0" i="0" u="none" strike="noStrike">
                          <a:effectLst/>
                          <a:latin typeface="+mn-lt"/>
                        </a:rPr>
                        <a:t>1.22</a:t>
                      </a:r>
                    </a:p>
                  </a:txBody>
                  <a:tcPr marL="45720" marR="45720" marT="0" marB="0" anchor="b">
                    <a:solidFill>
                      <a:srgbClr val="FF1000"/>
                    </a:solidFill>
                  </a:tcPr>
                </a:tc>
                <a:extLst>
                  <a:ext uri="{0D108BD9-81ED-4DB2-BD59-A6C34878D82A}">
                    <a16:rowId xmlns:a16="http://schemas.microsoft.com/office/drawing/2014/main" val="10002"/>
                  </a:ext>
                </a:extLst>
              </a:tr>
              <a:tr h="179529">
                <a:tc>
                  <a:txBody>
                    <a:bodyPr/>
                    <a:lstStyle/>
                    <a:p>
                      <a:pPr algn="l" fontAlgn="b"/>
                      <a:r>
                        <a:rPr lang="en-GB" sz="1200" b="0" i="0" u="none" strike="noStrike" dirty="0">
                          <a:effectLst/>
                          <a:latin typeface="+mn-lt"/>
                        </a:rPr>
                        <a:t>Oxford</a:t>
                      </a:r>
                    </a:p>
                  </a:txBody>
                  <a:tcPr marL="45720" marR="45720" marT="0" marB="0" anchor="b">
                    <a:solidFill>
                      <a:srgbClr val="FFAC00"/>
                    </a:solidFill>
                  </a:tcPr>
                </a:tc>
                <a:tc>
                  <a:txBody>
                    <a:bodyPr/>
                    <a:lstStyle/>
                    <a:p>
                      <a:pPr algn="ctr" fontAlgn="b"/>
                      <a:r>
                        <a:rPr lang="en-GB" sz="1200" b="0" i="0" u="none" strike="noStrike">
                          <a:effectLst/>
                          <a:latin typeface="+mn-lt"/>
                        </a:rPr>
                        <a:t>142</a:t>
                      </a:r>
                    </a:p>
                  </a:txBody>
                  <a:tcPr marL="45720" marR="45720" marT="0" marB="0" anchor="b">
                    <a:solidFill>
                      <a:srgbClr val="FFAC00"/>
                    </a:solidFill>
                  </a:tcPr>
                </a:tc>
                <a:tc>
                  <a:txBody>
                    <a:bodyPr/>
                    <a:lstStyle/>
                    <a:p>
                      <a:pPr algn="ctr" fontAlgn="b"/>
                      <a:r>
                        <a:rPr lang="en-GB" sz="1200" b="0" i="0" u="none" strike="noStrike">
                          <a:effectLst/>
                          <a:latin typeface="+mn-lt"/>
                        </a:rPr>
                        <a:t>154,582</a:t>
                      </a:r>
                    </a:p>
                  </a:txBody>
                  <a:tcPr marL="45720" marR="45720" marT="0" marB="0" anchor="b">
                    <a:solidFill>
                      <a:srgbClr val="FFAC00"/>
                    </a:solidFill>
                  </a:tcPr>
                </a:tc>
                <a:tc>
                  <a:txBody>
                    <a:bodyPr/>
                    <a:lstStyle/>
                    <a:p>
                      <a:pPr algn="ctr" fontAlgn="b"/>
                      <a:r>
                        <a:rPr lang="en-GB" sz="1200" b="0" i="0" u="none" strike="noStrike" dirty="0">
                          <a:effectLst/>
                          <a:latin typeface="+mn-lt"/>
                        </a:rPr>
                        <a:t>0.92</a:t>
                      </a:r>
                    </a:p>
                  </a:txBody>
                  <a:tcPr marL="45720" marR="45720" marT="0" marB="0" anchor="b">
                    <a:solidFill>
                      <a:srgbClr val="FFAC00"/>
                    </a:solidFill>
                  </a:tcPr>
                </a:tc>
                <a:extLst>
                  <a:ext uri="{0D108BD9-81ED-4DB2-BD59-A6C34878D82A}">
                    <a16:rowId xmlns:a16="http://schemas.microsoft.com/office/drawing/2014/main" val="10003"/>
                  </a:ext>
                </a:extLst>
              </a:tr>
              <a:tr h="179529">
                <a:tc>
                  <a:txBody>
                    <a:bodyPr/>
                    <a:lstStyle/>
                    <a:p>
                      <a:pPr algn="l" fontAlgn="b"/>
                      <a:r>
                        <a:rPr lang="en-GB" sz="1200" b="0" i="0" u="none" strike="noStrike" dirty="0">
                          <a:effectLst/>
                          <a:latin typeface="+mn-lt"/>
                        </a:rPr>
                        <a:t>Winchester</a:t>
                      </a:r>
                    </a:p>
                  </a:txBody>
                  <a:tcPr marL="45720" marR="45720" marT="0" marB="0" anchor="b">
                    <a:solidFill>
                      <a:srgbClr val="FFDF00"/>
                    </a:solidFill>
                  </a:tcPr>
                </a:tc>
                <a:tc>
                  <a:txBody>
                    <a:bodyPr/>
                    <a:lstStyle/>
                    <a:p>
                      <a:pPr algn="ctr" fontAlgn="b"/>
                      <a:r>
                        <a:rPr lang="en-GB" sz="1200" b="0" i="0" u="none" strike="noStrike">
                          <a:effectLst/>
                          <a:latin typeface="+mn-lt"/>
                        </a:rPr>
                        <a:t>88</a:t>
                      </a:r>
                    </a:p>
                  </a:txBody>
                  <a:tcPr marL="45720" marR="45720" marT="0" marB="0" anchor="b">
                    <a:solidFill>
                      <a:srgbClr val="FFDF00"/>
                    </a:solidFill>
                  </a:tcPr>
                </a:tc>
                <a:tc>
                  <a:txBody>
                    <a:bodyPr/>
                    <a:lstStyle/>
                    <a:p>
                      <a:pPr algn="ctr" fontAlgn="b"/>
                      <a:r>
                        <a:rPr lang="en-GB" sz="1200" b="0" i="0" u="none" strike="noStrike">
                          <a:effectLst/>
                          <a:latin typeface="+mn-lt"/>
                        </a:rPr>
                        <a:t>123,789</a:t>
                      </a:r>
                    </a:p>
                  </a:txBody>
                  <a:tcPr marL="45720" marR="45720" marT="0" marB="0" anchor="b">
                    <a:solidFill>
                      <a:srgbClr val="FFDF00"/>
                    </a:solidFill>
                  </a:tcPr>
                </a:tc>
                <a:tc>
                  <a:txBody>
                    <a:bodyPr/>
                    <a:lstStyle/>
                    <a:p>
                      <a:pPr algn="ctr" fontAlgn="b"/>
                      <a:r>
                        <a:rPr lang="en-GB" sz="1200" b="0" i="0" u="none" strike="noStrike" dirty="0">
                          <a:effectLst/>
                          <a:latin typeface="+mn-lt"/>
                        </a:rPr>
                        <a:t>0.71</a:t>
                      </a:r>
                    </a:p>
                  </a:txBody>
                  <a:tcPr marL="45720" marR="45720" marT="0" marB="0" anchor="b">
                    <a:solidFill>
                      <a:srgbClr val="FFDF00"/>
                    </a:solidFill>
                  </a:tcPr>
                </a:tc>
                <a:extLst>
                  <a:ext uri="{0D108BD9-81ED-4DB2-BD59-A6C34878D82A}">
                    <a16:rowId xmlns:a16="http://schemas.microsoft.com/office/drawing/2014/main" val="10004"/>
                  </a:ext>
                </a:extLst>
              </a:tr>
              <a:tr h="179529">
                <a:tc>
                  <a:txBody>
                    <a:bodyPr/>
                    <a:lstStyle/>
                    <a:p>
                      <a:pPr algn="l" fontAlgn="b"/>
                      <a:r>
                        <a:rPr lang="en-GB" sz="1200" b="0" i="0" u="none" strike="noStrike" dirty="0">
                          <a:effectLst/>
                          <a:latin typeface="+mn-lt"/>
                        </a:rPr>
                        <a:t>Gosport</a:t>
                      </a:r>
                    </a:p>
                  </a:txBody>
                  <a:tcPr marL="45720" marR="45720" marT="0" marB="0" anchor="b">
                    <a:solidFill>
                      <a:srgbClr val="FFFF00"/>
                    </a:solidFill>
                  </a:tcPr>
                </a:tc>
                <a:tc>
                  <a:txBody>
                    <a:bodyPr/>
                    <a:lstStyle/>
                    <a:p>
                      <a:pPr algn="ctr" fontAlgn="b"/>
                      <a:r>
                        <a:rPr lang="en-GB" sz="1200" b="0" i="0" u="none" strike="noStrike">
                          <a:effectLst/>
                          <a:latin typeface="+mn-lt"/>
                        </a:rPr>
                        <a:t>56</a:t>
                      </a:r>
                    </a:p>
                  </a:txBody>
                  <a:tcPr marL="45720" marR="45720" marT="0" marB="0" anchor="b">
                    <a:solidFill>
                      <a:srgbClr val="FFFF00"/>
                    </a:solidFill>
                  </a:tcPr>
                </a:tc>
                <a:tc>
                  <a:txBody>
                    <a:bodyPr/>
                    <a:lstStyle/>
                    <a:p>
                      <a:pPr algn="ctr" fontAlgn="b"/>
                      <a:r>
                        <a:rPr lang="en-GB" sz="1200" b="0" i="0" u="none" strike="noStrike" dirty="0">
                          <a:effectLst/>
                          <a:latin typeface="+mn-lt"/>
                        </a:rPr>
                        <a:t>85,509</a:t>
                      </a:r>
                    </a:p>
                  </a:txBody>
                  <a:tcPr marL="45720" marR="45720" marT="0" marB="0" anchor="b">
                    <a:solidFill>
                      <a:srgbClr val="FFFF00"/>
                    </a:solidFill>
                  </a:tcPr>
                </a:tc>
                <a:tc>
                  <a:txBody>
                    <a:bodyPr/>
                    <a:lstStyle/>
                    <a:p>
                      <a:pPr algn="ctr" fontAlgn="b"/>
                      <a:r>
                        <a:rPr lang="en-GB" sz="1200" b="0" i="0" u="none" strike="noStrike" dirty="0">
                          <a:effectLst/>
                          <a:latin typeface="+mn-lt"/>
                        </a:rPr>
                        <a:t>0.65</a:t>
                      </a:r>
                    </a:p>
                  </a:txBody>
                  <a:tcPr marL="45720" marR="45720" marT="0" marB="0" anchor="b">
                    <a:solidFill>
                      <a:srgbClr val="FFFF00"/>
                    </a:solidFill>
                  </a:tcPr>
                </a:tc>
                <a:extLst>
                  <a:ext uri="{0D108BD9-81ED-4DB2-BD59-A6C34878D82A}">
                    <a16:rowId xmlns:a16="http://schemas.microsoft.com/office/drawing/2014/main" val="10005"/>
                  </a:ext>
                </a:extLst>
              </a:tr>
              <a:tr h="179529">
                <a:tc>
                  <a:txBody>
                    <a:bodyPr/>
                    <a:lstStyle/>
                    <a:p>
                      <a:pPr algn="l" fontAlgn="b"/>
                      <a:r>
                        <a:rPr lang="en-GB" sz="1200" b="0" i="0" u="none" strike="noStrike">
                          <a:effectLst/>
                          <a:latin typeface="+mn-lt"/>
                        </a:rPr>
                        <a:t>Basingstoke and Deane</a:t>
                      </a:r>
                    </a:p>
                  </a:txBody>
                  <a:tcPr marL="45720" marR="45720" marT="0" marB="0" anchor="b">
                    <a:solidFill>
                      <a:srgbClr val="FFC700"/>
                    </a:solidFill>
                  </a:tcPr>
                </a:tc>
                <a:tc>
                  <a:txBody>
                    <a:bodyPr/>
                    <a:lstStyle/>
                    <a:p>
                      <a:pPr algn="ctr" fontAlgn="b"/>
                      <a:r>
                        <a:rPr lang="en-GB" sz="1200" b="0" i="0" u="none" strike="noStrike">
                          <a:effectLst/>
                          <a:latin typeface="+mn-lt"/>
                        </a:rPr>
                        <a:t>114</a:t>
                      </a:r>
                    </a:p>
                  </a:txBody>
                  <a:tcPr marL="45720" marR="45720" marT="0" marB="0" anchor="b">
                    <a:solidFill>
                      <a:srgbClr val="FFC700"/>
                    </a:solidFill>
                  </a:tcPr>
                </a:tc>
                <a:tc>
                  <a:txBody>
                    <a:bodyPr/>
                    <a:lstStyle/>
                    <a:p>
                      <a:pPr algn="ctr" fontAlgn="b"/>
                      <a:r>
                        <a:rPr lang="en-GB" sz="1200" b="0" i="0" u="none" strike="noStrike" dirty="0">
                          <a:effectLst/>
                          <a:latin typeface="+mn-lt"/>
                        </a:rPr>
                        <a:t>175,337</a:t>
                      </a:r>
                    </a:p>
                  </a:txBody>
                  <a:tcPr marL="45720" marR="45720" marT="0" marB="0" anchor="b">
                    <a:solidFill>
                      <a:srgbClr val="FFC700"/>
                    </a:solidFill>
                  </a:tcPr>
                </a:tc>
                <a:tc>
                  <a:txBody>
                    <a:bodyPr/>
                    <a:lstStyle/>
                    <a:p>
                      <a:pPr algn="ctr" fontAlgn="b"/>
                      <a:r>
                        <a:rPr lang="en-GB" sz="1200" b="0" i="0" u="none" strike="noStrike" dirty="0">
                          <a:effectLst/>
                          <a:latin typeface="+mn-lt"/>
                        </a:rPr>
                        <a:t>0.65</a:t>
                      </a:r>
                    </a:p>
                  </a:txBody>
                  <a:tcPr marL="45720" marR="45720" marT="0" marB="0" anchor="b">
                    <a:solidFill>
                      <a:srgbClr val="FFC700"/>
                    </a:solidFill>
                  </a:tcPr>
                </a:tc>
                <a:extLst>
                  <a:ext uri="{0D108BD9-81ED-4DB2-BD59-A6C34878D82A}">
                    <a16:rowId xmlns:a16="http://schemas.microsoft.com/office/drawing/2014/main" val="10006"/>
                  </a:ext>
                </a:extLst>
              </a:tr>
              <a:tr h="179529">
                <a:tc>
                  <a:txBody>
                    <a:bodyPr/>
                    <a:lstStyle/>
                    <a:p>
                      <a:pPr algn="l" fontAlgn="b"/>
                      <a:r>
                        <a:rPr lang="en-GB" sz="1200" b="0" i="0" u="none" strike="noStrike">
                          <a:effectLst/>
                          <a:latin typeface="+mn-lt"/>
                        </a:rPr>
                        <a:t>Milton Keynes</a:t>
                      </a:r>
                    </a:p>
                  </a:txBody>
                  <a:tcPr marL="45720" marR="45720" marT="0" marB="0" anchor="b">
                    <a:solidFill>
                      <a:srgbClr val="FF9200"/>
                    </a:solidFill>
                  </a:tcPr>
                </a:tc>
                <a:tc>
                  <a:txBody>
                    <a:bodyPr/>
                    <a:lstStyle/>
                    <a:p>
                      <a:pPr algn="ctr" fontAlgn="b"/>
                      <a:r>
                        <a:rPr lang="en-GB" sz="1200" b="0" i="0" u="none" strike="noStrike">
                          <a:effectLst/>
                          <a:latin typeface="+mn-lt"/>
                        </a:rPr>
                        <a:t>169</a:t>
                      </a:r>
                    </a:p>
                  </a:txBody>
                  <a:tcPr marL="45720" marR="45720" marT="0" marB="0" anchor="b">
                    <a:solidFill>
                      <a:srgbClr val="FF9200"/>
                    </a:solidFill>
                  </a:tcPr>
                </a:tc>
                <a:tc>
                  <a:txBody>
                    <a:bodyPr/>
                    <a:lstStyle/>
                    <a:p>
                      <a:pPr algn="ctr" fontAlgn="b"/>
                      <a:r>
                        <a:rPr lang="en-GB" sz="1200" b="0" i="0" u="none" strike="noStrike" dirty="0">
                          <a:effectLst/>
                          <a:latin typeface="+mn-lt"/>
                        </a:rPr>
                        <a:t>267,521</a:t>
                      </a:r>
                    </a:p>
                  </a:txBody>
                  <a:tcPr marL="45720" marR="45720" marT="0" marB="0" anchor="b">
                    <a:solidFill>
                      <a:srgbClr val="FF9200"/>
                    </a:solidFill>
                  </a:tcPr>
                </a:tc>
                <a:tc>
                  <a:txBody>
                    <a:bodyPr/>
                    <a:lstStyle/>
                    <a:p>
                      <a:pPr algn="ctr" fontAlgn="b"/>
                      <a:r>
                        <a:rPr lang="en-GB" sz="1200" b="0" i="0" u="none" strike="noStrike" dirty="0">
                          <a:effectLst/>
                          <a:latin typeface="+mn-lt"/>
                        </a:rPr>
                        <a:t>0.63</a:t>
                      </a:r>
                    </a:p>
                  </a:txBody>
                  <a:tcPr marL="45720" marR="45720" marT="0" marB="0" anchor="b">
                    <a:solidFill>
                      <a:srgbClr val="FF9200"/>
                    </a:solidFill>
                  </a:tcPr>
                </a:tc>
                <a:extLst>
                  <a:ext uri="{0D108BD9-81ED-4DB2-BD59-A6C34878D82A}">
                    <a16:rowId xmlns:a16="http://schemas.microsoft.com/office/drawing/2014/main" val="10007"/>
                  </a:ext>
                </a:extLst>
              </a:tr>
              <a:tr h="179529">
                <a:tc>
                  <a:txBody>
                    <a:bodyPr/>
                    <a:lstStyle/>
                    <a:p>
                      <a:pPr algn="l" fontAlgn="b"/>
                      <a:r>
                        <a:rPr lang="en-GB" sz="1200" b="0" i="0" u="none" strike="noStrike" dirty="0">
                          <a:effectLst/>
                          <a:latin typeface="+mn-lt"/>
                        </a:rPr>
                        <a:t>Reading</a:t>
                      </a:r>
                    </a:p>
                  </a:txBody>
                  <a:tcPr marL="45720" marR="45720" marT="0" marB="0" anchor="b">
                    <a:solidFill>
                      <a:srgbClr val="FFD900"/>
                    </a:solidFill>
                  </a:tcPr>
                </a:tc>
                <a:tc>
                  <a:txBody>
                    <a:bodyPr/>
                    <a:lstStyle/>
                    <a:p>
                      <a:pPr algn="ctr" fontAlgn="b"/>
                      <a:r>
                        <a:rPr lang="en-GB" sz="1200" b="0" i="0" u="none" strike="noStrike">
                          <a:effectLst/>
                          <a:latin typeface="+mn-lt"/>
                        </a:rPr>
                        <a:t>95</a:t>
                      </a:r>
                    </a:p>
                  </a:txBody>
                  <a:tcPr marL="45720" marR="45720" marT="0" marB="0" anchor="b">
                    <a:solidFill>
                      <a:srgbClr val="FFD900"/>
                    </a:solidFill>
                  </a:tcPr>
                </a:tc>
                <a:tc>
                  <a:txBody>
                    <a:bodyPr/>
                    <a:lstStyle/>
                    <a:p>
                      <a:pPr algn="ctr" fontAlgn="b"/>
                      <a:r>
                        <a:rPr lang="en-GB" sz="1200" b="0" i="0" u="none" strike="noStrike" dirty="0">
                          <a:effectLst/>
                          <a:latin typeface="+mn-lt"/>
                        </a:rPr>
                        <a:t>163,075</a:t>
                      </a:r>
                    </a:p>
                  </a:txBody>
                  <a:tcPr marL="45720" marR="45720" marT="0" marB="0" anchor="b">
                    <a:solidFill>
                      <a:srgbClr val="FFD900"/>
                    </a:solidFill>
                  </a:tcPr>
                </a:tc>
                <a:tc>
                  <a:txBody>
                    <a:bodyPr/>
                    <a:lstStyle/>
                    <a:p>
                      <a:pPr algn="ctr" fontAlgn="b"/>
                      <a:r>
                        <a:rPr lang="en-GB" sz="1200" b="0" i="0" u="none" strike="noStrike" dirty="0">
                          <a:effectLst/>
                          <a:latin typeface="+mn-lt"/>
                        </a:rPr>
                        <a:t>0.58</a:t>
                      </a:r>
                    </a:p>
                  </a:txBody>
                  <a:tcPr marL="45720" marR="45720" marT="0" marB="0" anchor="b">
                    <a:solidFill>
                      <a:srgbClr val="FFD900"/>
                    </a:solidFill>
                  </a:tcPr>
                </a:tc>
                <a:extLst>
                  <a:ext uri="{0D108BD9-81ED-4DB2-BD59-A6C34878D82A}">
                    <a16:rowId xmlns:a16="http://schemas.microsoft.com/office/drawing/2014/main" val="10008"/>
                  </a:ext>
                </a:extLst>
              </a:tr>
              <a:tr h="179529">
                <a:tc>
                  <a:txBody>
                    <a:bodyPr/>
                    <a:lstStyle/>
                    <a:p>
                      <a:pPr algn="l" fontAlgn="b"/>
                      <a:r>
                        <a:rPr lang="en-GB" sz="1200" b="0" i="0" u="none" strike="noStrike" dirty="0">
                          <a:effectLst/>
                          <a:latin typeface="+mn-lt"/>
                        </a:rPr>
                        <a:t>Fareham</a:t>
                      </a:r>
                    </a:p>
                  </a:txBody>
                  <a:tcPr marL="45720" marR="45720" marT="0" marB="0" anchor="b">
                    <a:solidFill>
                      <a:srgbClr val="FFFE00"/>
                    </a:solidFill>
                  </a:tcPr>
                </a:tc>
                <a:tc>
                  <a:txBody>
                    <a:bodyPr/>
                    <a:lstStyle/>
                    <a:p>
                      <a:pPr algn="ctr" fontAlgn="b"/>
                      <a:r>
                        <a:rPr lang="en-GB" sz="1200" b="0" i="0" u="none" strike="noStrike">
                          <a:effectLst/>
                          <a:latin typeface="+mn-lt"/>
                        </a:rPr>
                        <a:t>54</a:t>
                      </a:r>
                    </a:p>
                  </a:txBody>
                  <a:tcPr marL="45720" marR="45720" marT="0" marB="0" anchor="b">
                    <a:solidFill>
                      <a:srgbClr val="FFFE00"/>
                    </a:solidFill>
                  </a:tcPr>
                </a:tc>
                <a:tc>
                  <a:txBody>
                    <a:bodyPr/>
                    <a:lstStyle/>
                    <a:p>
                      <a:pPr algn="ctr" fontAlgn="b"/>
                      <a:r>
                        <a:rPr lang="en-GB" sz="1200" b="0" i="0" u="none" strike="noStrike" dirty="0">
                          <a:effectLst/>
                          <a:latin typeface="+mn-lt"/>
                        </a:rPr>
                        <a:t>116,219</a:t>
                      </a:r>
                    </a:p>
                  </a:txBody>
                  <a:tcPr marL="45720" marR="45720" marT="0" marB="0" anchor="b">
                    <a:solidFill>
                      <a:srgbClr val="FFFE00"/>
                    </a:solidFill>
                  </a:tcPr>
                </a:tc>
                <a:tc>
                  <a:txBody>
                    <a:bodyPr/>
                    <a:lstStyle/>
                    <a:p>
                      <a:pPr algn="ctr" fontAlgn="b"/>
                      <a:r>
                        <a:rPr lang="en-GB" sz="1200" b="0" i="0" u="none" strike="noStrike" dirty="0">
                          <a:effectLst/>
                          <a:latin typeface="+mn-lt"/>
                        </a:rPr>
                        <a:t>0.46</a:t>
                      </a:r>
                    </a:p>
                  </a:txBody>
                  <a:tcPr marL="45720" marR="45720" marT="0" marB="0" anchor="b">
                    <a:solidFill>
                      <a:srgbClr val="FFFE00"/>
                    </a:solidFill>
                  </a:tcPr>
                </a:tc>
                <a:extLst>
                  <a:ext uri="{0D108BD9-81ED-4DB2-BD59-A6C34878D82A}">
                    <a16:rowId xmlns:a16="http://schemas.microsoft.com/office/drawing/2014/main" val="10009"/>
                  </a:ext>
                </a:extLst>
              </a:tr>
              <a:tr h="179529">
                <a:tc>
                  <a:txBody>
                    <a:bodyPr/>
                    <a:lstStyle/>
                    <a:p>
                      <a:pPr algn="l" fontAlgn="b"/>
                      <a:r>
                        <a:rPr lang="en-GB" sz="1200" b="0" i="0" u="none" strike="noStrike" dirty="0">
                          <a:effectLst/>
                          <a:latin typeface="+mn-lt"/>
                        </a:rPr>
                        <a:t>New Forest</a:t>
                      </a:r>
                    </a:p>
                  </a:txBody>
                  <a:tcPr marL="45720" marR="45720" marT="0" marB="0" anchor="b">
                    <a:solidFill>
                      <a:srgbClr val="FFE400"/>
                    </a:solidFill>
                  </a:tcPr>
                </a:tc>
                <a:tc>
                  <a:txBody>
                    <a:bodyPr/>
                    <a:lstStyle/>
                    <a:p>
                      <a:pPr algn="ctr" fontAlgn="b"/>
                      <a:r>
                        <a:rPr lang="en-GB" sz="1200" b="0" i="0" u="none" strike="noStrike">
                          <a:effectLst/>
                          <a:latin typeface="+mn-lt"/>
                        </a:rPr>
                        <a:t>83</a:t>
                      </a:r>
                    </a:p>
                  </a:txBody>
                  <a:tcPr marL="45720" marR="45720" marT="0" marB="0" anchor="b">
                    <a:solidFill>
                      <a:srgbClr val="FFE400"/>
                    </a:solidFill>
                  </a:tcPr>
                </a:tc>
                <a:tc>
                  <a:txBody>
                    <a:bodyPr/>
                    <a:lstStyle/>
                    <a:p>
                      <a:pPr algn="ctr" fontAlgn="b"/>
                      <a:r>
                        <a:rPr lang="en-GB" sz="1200" b="0" i="0" u="none" strike="noStrike" dirty="0">
                          <a:effectLst/>
                          <a:latin typeface="+mn-lt"/>
                        </a:rPr>
                        <a:t>179,590</a:t>
                      </a:r>
                    </a:p>
                  </a:txBody>
                  <a:tcPr marL="45720" marR="45720" marT="0" marB="0" anchor="b">
                    <a:solidFill>
                      <a:srgbClr val="FFE400"/>
                    </a:solidFill>
                  </a:tcPr>
                </a:tc>
                <a:tc>
                  <a:txBody>
                    <a:bodyPr/>
                    <a:lstStyle/>
                    <a:p>
                      <a:pPr algn="ctr" fontAlgn="b"/>
                      <a:r>
                        <a:rPr lang="en-GB" sz="1200" b="0" i="0" u="none" strike="noStrike" dirty="0">
                          <a:effectLst/>
                          <a:latin typeface="+mn-lt"/>
                        </a:rPr>
                        <a:t>0.46</a:t>
                      </a:r>
                    </a:p>
                  </a:txBody>
                  <a:tcPr marL="45720" marR="45720" marT="0" marB="0" anchor="b">
                    <a:solidFill>
                      <a:srgbClr val="FFE400"/>
                    </a:solidFill>
                  </a:tcPr>
                </a:tc>
                <a:extLst>
                  <a:ext uri="{0D108BD9-81ED-4DB2-BD59-A6C34878D82A}">
                    <a16:rowId xmlns:a16="http://schemas.microsoft.com/office/drawing/2014/main" val="10010"/>
                  </a:ext>
                </a:extLst>
              </a:tr>
              <a:tr h="179529">
                <a:tc>
                  <a:txBody>
                    <a:bodyPr/>
                    <a:lstStyle/>
                    <a:p>
                      <a:pPr algn="l" fontAlgn="b"/>
                      <a:r>
                        <a:rPr lang="en-GB" sz="1200" b="0" i="0" u="none" strike="noStrike">
                          <a:effectLst/>
                          <a:latin typeface="+mn-lt"/>
                        </a:rPr>
                        <a:t>Test Valley</a:t>
                      </a:r>
                    </a:p>
                  </a:txBody>
                  <a:tcPr marL="45720" marR="45720" marT="0" marB="0" anchor="b">
                    <a:solidFill>
                      <a:srgbClr val="FFFD00"/>
                    </a:solidFill>
                  </a:tcPr>
                </a:tc>
                <a:tc>
                  <a:txBody>
                    <a:bodyPr/>
                    <a:lstStyle/>
                    <a:p>
                      <a:pPr algn="ctr" fontAlgn="b"/>
                      <a:r>
                        <a:rPr lang="en-GB" sz="1200" b="0" i="0" u="none" strike="noStrike">
                          <a:effectLst/>
                          <a:latin typeface="+mn-lt"/>
                        </a:rPr>
                        <a:t>57</a:t>
                      </a:r>
                    </a:p>
                  </a:txBody>
                  <a:tcPr marL="45720" marR="45720" marT="0" marB="0" anchor="b">
                    <a:solidFill>
                      <a:srgbClr val="FFFD00"/>
                    </a:solidFill>
                  </a:tcPr>
                </a:tc>
                <a:tc>
                  <a:txBody>
                    <a:bodyPr/>
                    <a:lstStyle/>
                    <a:p>
                      <a:pPr algn="ctr" fontAlgn="b"/>
                      <a:r>
                        <a:rPr lang="en-GB" sz="1200" b="0" i="0" u="none" strike="noStrike" dirty="0">
                          <a:effectLst/>
                          <a:latin typeface="+mn-lt"/>
                        </a:rPr>
                        <a:t>123,957</a:t>
                      </a:r>
                    </a:p>
                  </a:txBody>
                  <a:tcPr marL="45720" marR="45720" marT="0" marB="0" anchor="b">
                    <a:solidFill>
                      <a:srgbClr val="FFFD00"/>
                    </a:solidFill>
                  </a:tcPr>
                </a:tc>
                <a:tc>
                  <a:txBody>
                    <a:bodyPr/>
                    <a:lstStyle/>
                    <a:p>
                      <a:pPr algn="ctr" fontAlgn="b"/>
                      <a:r>
                        <a:rPr lang="en-GB" sz="1200" b="0" i="0" u="none" strike="noStrike" dirty="0">
                          <a:effectLst/>
                          <a:latin typeface="+mn-lt"/>
                        </a:rPr>
                        <a:t>0.46</a:t>
                      </a:r>
                    </a:p>
                  </a:txBody>
                  <a:tcPr marL="45720" marR="45720" marT="0" marB="0" anchor="b">
                    <a:solidFill>
                      <a:srgbClr val="FFFD00"/>
                    </a:solidFill>
                  </a:tcPr>
                </a:tc>
                <a:extLst>
                  <a:ext uri="{0D108BD9-81ED-4DB2-BD59-A6C34878D82A}">
                    <a16:rowId xmlns:a16="http://schemas.microsoft.com/office/drawing/2014/main" val="10011"/>
                  </a:ext>
                </a:extLst>
              </a:tr>
              <a:tr h="179529">
                <a:tc>
                  <a:txBody>
                    <a:bodyPr/>
                    <a:lstStyle/>
                    <a:p>
                      <a:pPr algn="l" fontAlgn="b"/>
                      <a:r>
                        <a:rPr lang="en-GB" sz="1200" b="0" i="0" u="none" strike="noStrike">
                          <a:effectLst/>
                          <a:latin typeface="+mn-lt"/>
                        </a:rPr>
                        <a:t>Eastleigh</a:t>
                      </a:r>
                    </a:p>
                  </a:txBody>
                  <a:tcPr marL="45720" marR="45720" marT="0" marB="0" anchor="b">
                    <a:solidFill>
                      <a:srgbClr val="FFFA00"/>
                    </a:solidFill>
                  </a:tcPr>
                </a:tc>
                <a:tc>
                  <a:txBody>
                    <a:bodyPr/>
                    <a:lstStyle/>
                    <a:p>
                      <a:pPr algn="ctr" fontAlgn="b"/>
                      <a:r>
                        <a:rPr lang="en-GB" sz="1200" b="0" i="0" u="none" strike="noStrike">
                          <a:effectLst/>
                          <a:latin typeface="+mn-lt"/>
                        </a:rPr>
                        <a:t>60</a:t>
                      </a:r>
                    </a:p>
                  </a:txBody>
                  <a:tcPr marL="45720" marR="45720" marT="0" marB="0" anchor="b">
                    <a:solidFill>
                      <a:srgbClr val="FFFA00"/>
                    </a:solidFill>
                  </a:tcPr>
                </a:tc>
                <a:tc>
                  <a:txBody>
                    <a:bodyPr/>
                    <a:lstStyle/>
                    <a:p>
                      <a:pPr algn="ctr" fontAlgn="b"/>
                      <a:r>
                        <a:rPr lang="en-GB" sz="1200" b="0" i="0" u="none" strike="noStrike" dirty="0">
                          <a:effectLst/>
                          <a:latin typeface="+mn-lt"/>
                        </a:rPr>
                        <a:t>130,498</a:t>
                      </a:r>
                    </a:p>
                  </a:txBody>
                  <a:tcPr marL="45720" marR="45720" marT="0" marB="0" anchor="b">
                    <a:solidFill>
                      <a:srgbClr val="FFFA00"/>
                    </a:solidFill>
                  </a:tcPr>
                </a:tc>
                <a:tc>
                  <a:txBody>
                    <a:bodyPr/>
                    <a:lstStyle/>
                    <a:p>
                      <a:pPr algn="ctr" fontAlgn="b"/>
                      <a:r>
                        <a:rPr lang="en-GB" sz="1200" b="0" i="0" u="none" strike="noStrike" dirty="0">
                          <a:effectLst/>
                          <a:latin typeface="+mn-lt"/>
                        </a:rPr>
                        <a:t>0.46</a:t>
                      </a:r>
                    </a:p>
                  </a:txBody>
                  <a:tcPr marL="45720" marR="45720" marT="0" marB="0" anchor="b">
                    <a:solidFill>
                      <a:srgbClr val="FFFA00"/>
                    </a:solidFill>
                  </a:tcPr>
                </a:tc>
                <a:extLst>
                  <a:ext uri="{0D108BD9-81ED-4DB2-BD59-A6C34878D82A}">
                    <a16:rowId xmlns:a16="http://schemas.microsoft.com/office/drawing/2014/main" val="10012"/>
                  </a:ext>
                </a:extLst>
              </a:tr>
              <a:tr h="179529">
                <a:tc>
                  <a:txBody>
                    <a:bodyPr/>
                    <a:lstStyle/>
                    <a:p>
                      <a:pPr algn="l" fontAlgn="b"/>
                      <a:r>
                        <a:rPr lang="en-GB" sz="1200" b="0" i="0" u="none" strike="noStrike">
                          <a:effectLst/>
                          <a:latin typeface="+mn-lt"/>
                        </a:rPr>
                        <a:t>Havant</a:t>
                      </a:r>
                    </a:p>
                  </a:txBody>
                  <a:tcPr marL="45720" marR="45720" marT="0" marB="0" anchor="b">
                    <a:solidFill>
                      <a:srgbClr val="FFFF00"/>
                    </a:solidFill>
                  </a:tcPr>
                </a:tc>
                <a:tc>
                  <a:txBody>
                    <a:bodyPr/>
                    <a:lstStyle/>
                    <a:p>
                      <a:pPr algn="ctr" fontAlgn="b"/>
                      <a:r>
                        <a:rPr lang="en-GB" sz="1200" b="0" i="0" u="none" strike="noStrike">
                          <a:effectLst/>
                          <a:latin typeface="+mn-lt"/>
                        </a:rPr>
                        <a:t>55</a:t>
                      </a:r>
                    </a:p>
                  </a:txBody>
                  <a:tcPr marL="45720" marR="45720" marT="0" marB="0" anchor="b">
                    <a:solidFill>
                      <a:srgbClr val="FFFF00"/>
                    </a:solidFill>
                  </a:tcPr>
                </a:tc>
                <a:tc>
                  <a:txBody>
                    <a:bodyPr/>
                    <a:lstStyle/>
                    <a:p>
                      <a:pPr algn="ctr" fontAlgn="b"/>
                      <a:r>
                        <a:rPr lang="en-GB" sz="1200" b="0" i="0" u="none" strike="noStrike" dirty="0">
                          <a:effectLst/>
                          <a:latin typeface="+mn-lt"/>
                        </a:rPr>
                        <a:t>125,065</a:t>
                      </a:r>
                    </a:p>
                  </a:txBody>
                  <a:tcPr marL="45720" marR="45720" marT="0" marB="0" anchor="b">
                    <a:solidFill>
                      <a:srgbClr val="FFFF00"/>
                    </a:solidFill>
                  </a:tcPr>
                </a:tc>
                <a:tc>
                  <a:txBody>
                    <a:bodyPr/>
                    <a:lstStyle/>
                    <a:p>
                      <a:pPr algn="ctr" fontAlgn="b"/>
                      <a:r>
                        <a:rPr lang="en-GB" sz="1200" b="0" i="0" u="none" strike="noStrike" dirty="0">
                          <a:effectLst/>
                          <a:latin typeface="+mn-lt"/>
                        </a:rPr>
                        <a:t>0.44</a:t>
                      </a:r>
                    </a:p>
                  </a:txBody>
                  <a:tcPr marL="45720" marR="45720" marT="0" marB="0" anchor="b">
                    <a:solidFill>
                      <a:srgbClr val="FFFF00"/>
                    </a:solidFill>
                  </a:tcPr>
                </a:tc>
                <a:extLst>
                  <a:ext uri="{0D108BD9-81ED-4DB2-BD59-A6C34878D82A}">
                    <a16:rowId xmlns:a16="http://schemas.microsoft.com/office/drawing/2014/main" val="10013"/>
                  </a:ext>
                </a:extLst>
              </a:tr>
              <a:tr h="179529">
                <a:tc>
                  <a:txBody>
                    <a:bodyPr/>
                    <a:lstStyle/>
                    <a:p>
                      <a:pPr algn="l" fontAlgn="b"/>
                      <a:r>
                        <a:rPr lang="en-GB" sz="1200" b="0" i="0" u="none" strike="noStrike">
                          <a:effectLst/>
                          <a:latin typeface="+mn-lt"/>
                        </a:rPr>
                        <a:t>Cherwell</a:t>
                      </a:r>
                    </a:p>
                  </a:txBody>
                  <a:tcPr marL="45720" marR="45720" marT="0" marB="0" anchor="b">
                    <a:solidFill>
                      <a:srgbClr val="FAFD02"/>
                    </a:solidFill>
                  </a:tcPr>
                </a:tc>
                <a:tc>
                  <a:txBody>
                    <a:bodyPr/>
                    <a:lstStyle/>
                    <a:p>
                      <a:pPr algn="ctr" fontAlgn="b"/>
                      <a:r>
                        <a:rPr lang="en-GB" sz="1200" b="0" i="0" u="none" strike="noStrike">
                          <a:effectLst/>
                          <a:latin typeface="+mn-lt"/>
                        </a:rPr>
                        <a:t>53</a:t>
                      </a:r>
                    </a:p>
                  </a:txBody>
                  <a:tcPr marL="45720" marR="45720" marT="0" marB="0" anchor="b">
                    <a:solidFill>
                      <a:srgbClr val="FAFD02"/>
                    </a:solidFill>
                  </a:tcPr>
                </a:tc>
                <a:tc>
                  <a:txBody>
                    <a:bodyPr/>
                    <a:lstStyle/>
                    <a:p>
                      <a:pPr algn="ctr" fontAlgn="b"/>
                      <a:r>
                        <a:rPr lang="en-GB" sz="1200" b="0" i="0" u="none" strike="noStrike" dirty="0">
                          <a:effectLst/>
                          <a:latin typeface="+mn-lt"/>
                        </a:rPr>
                        <a:t>147,602</a:t>
                      </a:r>
                    </a:p>
                  </a:txBody>
                  <a:tcPr marL="45720" marR="45720" marT="0" marB="0" anchor="b">
                    <a:solidFill>
                      <a:srgbClr val="FAFD02"/>
                    </a:solidFill>
                  </a:tcPr>
                </a:tc>
                <a:tc>
                  <a:txBody>
                    <a:bodyPr/>
                    <a:lstStyle/>
                    <a:p>
                      <a:pPr algn="ctr" fontAlgn="b"/>
                      <a:r>
                        <a:rPr lang="en-GB" sz="1200" b="0" i="0" u="none" strike="noStrike" dirty="0">
                          <a:effectLst/>
                          <a:latin typeface="+mn-lt"/>
                        </a:rPr>
                        <a:t>0.36</a:t>
                      </a:r>
                    </a:p>
                  </a:txBody>
                  <a:tcPr marL="45720" marR="45720" marT="0" marB="0" anchor="b">
                    <a:solidFill>
                      <a:srgbClr val="FAFD02"/>
                    </a:solidFill>
                  </a:tcPr>
                </a:tc>
                <a:extLst>
                  <a:ext uri="{0D108BD9-81ED-4DB2-BD59-A6C34878D82A}">
                    <a16:rowId xmlns:a16="http://schemas.microsoft.com/office/drawing/2014/main" val="10014"/>
                  </a:ext>
                </a:extLst>
              </a:tr>
              <a:tr h="179529">
                <a:tc>
                  <a:txBody>
                    <a:bodyPr/>
                    <a:lstStyle/>
                    <a:p>
                      <a:pPr algn="l" fontAlgn="b"/>
                      <a:r>
                        <a:rPr lang="en-GB" sz="1200" b="0" i="0" u="none" strike="noStrike">
                          <a:effectLst/>
                          <a:latin typeface="+mn-lt"/>
                        </a:rPr>
                        <a:t>West Berkshire</a:t>
                      </a:r>
                    </a:p>
                  </a:txBody>
                  <a:tcPr marL="45720" marR="45720" marT="0" marB="0" anchor="b">
                    <a:solidFill>
                      <a:srgbClr val="FFFF00"/>
                    </a:solidFill>
                  </a:tcPr>
                </a:tc>
                <a:tc>
                  <a:txBody>
                    <a:bodyPr/>
                    <a:lstStyle/>
                    <a:p>
                      <a:pPr algn="ctr" fontAlgn="b"/>
                      <a:r>
                        <a:rPr lang="en-GB" sz="1200" b="0" i="0" u="none" strike="noStrike">
                          <a:effectLst/>
                          <a:latin typeface="+mn-lt"/>
                        </a:rPr>
                        <a:t>54</a:t>
                      </a:r>
                    </a:p>
                  </a:txBody>
                  <a:tcPr marL="45720" marR="45720" marT="0" marB="0" anchor="b">
                    <a:solidFill>
                      <a:srgbClr val="FFFF00"/>
                    </a:solidFill>
                  </a:tcPr>
                </a:tc>
                <a:tc>
                  <a:txBody>
                    <a:bodyPr/>
                    <a:lstStyle/>
                    <a:p>
                      <a:pPr algn="ctr" fontAlgn="b"/>
                      <a:r>
                        <a:rPr lang="en-GB" sz="1200" b="0" i="0" u="none" strike="noStrike">
                          <a:effectLst/>
                          <a:latin typeface="+mn-lt"/>
                        </a:rPr>
                        <a:t>158,473</a:t>
                      </a:r>
                    </a:p>
                  </a:txBody>
                  <a:tcPr marL="45720" marR="45720" marT="0" marB="0" anchor="b">
                    <a:solidFill>
                      <a:srgbClr val="FFFF00"/>
                    </a:solidFill>
                  </a:tcPr>
                </a:tc>
                <a:tc>
                  <a:txBody>
                    <a:bodyPr/>
                    <a:lstStyle/>
                    <a:p>
                      <a:pPr algn="ctr" fontAlgn="b"/>
                      <a:r>
                        <a:rPr lang="en-GB" sz="1200" b="0" i="0" u="none" strike="noStrike" dirty="0">
                          <a:effectLst/>
                          <a:latin typeface="+mn-lt"/>
                        </a:rPr>
                        <a:t>0.34</a:t>
                      </a:r>
                    </a:p>
                  </a:txBody>
                  <a:tcPr marL="45720" marR="45720" marT="0" marB="0" anchor="b">
                    <a:solidFill>
                      <a:srgbClr val="FFFF00"/>
                    </a:solidFill>
                  </a:tcPr>
                </a:tc>
                <a:extLst>
                  <a:ext uri="{0D108BD9-81ED-4DB2-BD59-A6C34878D82A}">
                    <a16:rowId xmlns:a16="http://schemas.microsoft.com/office/drawing/2014/main" val="10015"/>
                  </a:ext>
                </a:extLst>
              </a:tr>
              <a:tr h="179529">
                <a:tc>
                  <a:txBody>
                    <a:bodyPr/>
                    <a:lstStyle/>
                    <a:p>
                      <a:pPr algn="l" fontAlgn="b"/>
                      <a:r>
                        <a:rPr lang="en-GB" sz="1200" b="0" i="0" u="none" strike="noStrike" dirty="0">
                          <a:effectLst/>
                          <a:latin typeface="+mn-lt"/>
                        </a:rPr>
                        <a:t>Aylesbury Vale</a:t>
                      </a:r>
                    </a:p>
                  </a:txBody>
                  <a:tcPr marL="45720" marR="45720" marT="0" marB="0" anchor="b">
                    <a:solidFill>
                      <a:srgbClr val="FFF500"/>
                    </a:solidFill>
                  </a:tcPr>
                </a:tc>
                <a:tc>
                  <a:txBody>
                    <a:bodyPr/>
                    <a:lstStyle/>
                    <a:p>
                      <a:pPr algn="ctr" fontAlgn="b"/>
                      <a:r>
                        <a:rPr lang="en-GB" sz="1200" b="0" i="0" u="none" strike="noStrike">
                          <a:effectLst/>
                          <a:latin typeface="+mn-lt"/>
                        </a:rPr>
                        <a:t>65</a:t>
                      </a:r>
                    </a:p>
                  </a:txBody>
                  <a:tcPr marL="45720" marR="45720" marT="0" marB="0" anchor="b">
                    <a:solidFill>
                      <a:srgbClr val="FFF500"/>
                    </a:solidFill>
                  </a:tcPr>
                </a:tc>
                <a:tc>
                  <a:txBody>
                    <a:bodyPr/>
                    <a:lstStyle/>
                    <a:p>
                      <a:pPr algn="ctr" fontAlgn="b"/>
                      <a:r>
                        <a:rPr lang="en-GB" sz="1200" b="0" i="0" u="none" strike="noStrike">
                          <a:effectLst/>
                          <a:latin typeface="+mn-lt"/>
                        </a:rPr>
                        <a:t>196,020</a:t>
                      </a:r>
                    </a:p>
                  </a:txBody>
                  <a:tcPr marL="45720" marR="45720" marT="0" marB="0" anchor="b">
                    <a:solidFill>
                      <a:srgbClr val="FFF500"/>
                    </a:solidFill>
                  </a:tcPr>
                </a:tc>
                <a:tc>
                  <a:txBody>
                    <a:bodyPr/>
                    <a:lstStyle/>
                    <a:p>
                      <a:pPr algn="ctr" fontAlgn="b"/>
                      <a:r>
                        <a:rPr lang="en-GB" sz="1200" b="0" i="0" u="none" strike="noStrike" dirty="0">
                          <a:effectLst/>
                          <a:latin typeface="+mn-lt"/>
                        </a:rPr>
                        <a:t>0.33</a:t>
                      </a:r>
                    </a:p>
                  </a:txBody>
                  <a:tcPr marL="45720" marR="45720" marT="0" marB="0" anchor="b">
                    <a:solidFill>
                      <a:srgbClr val="FFF500"/>
                    </a:solidFill>
                  </a:tcPr>
                </a:tc>
                <a:extLst>
                  <a:ext uri="{0D108BD9-81ED-4DB2-BD59-A6C34878D82A}">
                    <a16:rowId xmlns:a16="http://schemas.microsoft.com/office/drawing/2014/main" val="10016"/>
                  </a:ext>
                </a:extLst>
              </a:tr>
              <a:tr h="179529">
                <a:tc>
                  <a:txBody>
                    <a:bodyPr/>
                    <a:lstStyle/>
                    <a:p>
                      <a:pPr algn="l" fontAlgn="b"/>
                      <a:r>
                        <a:rPr lang="en-GB" sz="1200" b="0" i="0" u="none" strike="noStrike">
                          <a:effectLst/>
                          <a:latin typeface="+mn-lt"/>
                        </a:rPr>
                        <a:t>East Hampshire</a:t>
                      </a:r>
                    </a:p>
                  </a:txBody>
                  <a:tcPr marL="45720" marR="45720" marT="0" marB="0" anchor="b">
                    <a:solidFill>
                      <a:srgbClr val="ABE51B"/>
                    </a:solidFill>
                  </a:tcPr>
                </a:tc>
                <a:tc>
                  <a:txBody>
                    <a:bodyPr/>
                    <a:lstStyle/>
                    <a:p>
                      <a:pPr algn="ctr" fontAlgn="b"/>
                      <a:r>
                        <a:rPr lang="en-GB" sz="1200" b="0" i="0" u="none" strike="noStrike">
                          <a:effectLst/>
                          <a:latin typeface="+mn-lt"/>
                        </a:rPr>
                        <a:t>37</a:t>
                      </a:r>
                    </a:p>
                  </a:txBody>
                  <a:tcPr marL="45720" marR="45720" marT="0" marB="0" anchor="b">
                    <a:solidFill>
                      <a:srgbClr val="ABE51B"/>
                    </a:solidFill>
                  </a:tcPr>
                </a:tc>
                <a:tc>
                  <a:txBody>
                    <a:bodyPr/>
                    <a:lstStyle/>
                    <a:p>
                      <a:pPr algn="ctr" fontAlgn="b"/>
                      <a:r>
                        <a:rPr lang="en-GB" sz="1200" b="0" i="0" u="none" strike="noStrike">
                          <a:effectLst/>
                          <a:latin typeface="+mn-lt"/>
                        </a:rPr>
                        <a:t>119,392</a:t>
                      </a:r>
                    </a:p>
                  </a:txBody>
                  <a:tcPr marL="45720" marR="45720" marT="0" marB="0" anchor="b">
                    <a:solidFill>
                      <a:srgbClr val="ABE51B"/>
                    </a:solidFill>
                  </a:tcPr>
                </a:tc>
                <a:tc>
                  <a:txBody>
                    <a:bodyPr/>
                    <a:lstStyle/>
                    <a:p>
                      <a:pPr algn="ctr" fontAlgn="b"/>
                      <a:r>
                        <a:rPr lang="en-GB" sz="1200" b="0" i="0" u="none" strike="noStrike" dirty="0">
                          <a:effectLst/>
                          <a:latin typeface="+mn-lt"/>
                        </a:rPr>
                        <a:t>0.31</a:t>
                      </a:r>
                    </a:p>
                  </a:txBody>
                  <a:tcPr marL="45720" marR="45720" marT="0" marB="0" anchor="b">
                    <a:solidFill>
                      <a:srgbClr val="ABE51B"/>
                    </a:solidFill>
                  </a:tcPr>
                </a:tc>
                <a:extLst>
                  <a:ext uri="{0D108BD9-81ED-4DB2-BD59-A6C34878D82A}">
                    <a16:rowId xmlns:a16="http://schemas.microsoft.com/office/drawing/2014/main" val="10017"/>
                  </a:ext>
                </a:extLst>
              </a:tr>
              <a:tr h="179529">
                <a:tc>
                  <a:txBody>
                    <a:bodyPr/>
                    <a:lstStyle/>
                    <a:p>
                      <a:pPr algn="l" fontAlgn="b"/>
                      <a:r>
                        <a:rPr lang="en-GB" sz="1200" b="0" i="0" u="none" strike="noStrike">
                          <a:effectLst/>
                          <a:latin typeface="+mn-lt"/>
                        </a:rPr>
                        <a:t>Slough</a:t>
                      </a:r>
                    </a:p>
                  </a:txBody>
                  <a:tcPr marL="45720" marR="45720" marT="0" marB="0" anchor="b">
                    <a:solidFill>
                      <a:srgbClr val="D2F10E"/>
                    </a:solidFill>
                  </a:tcPr>
                </a:tc>
                <a:tc>
                  <a:txBody>
                    <a:bodyPr/>
                    <a:lstStyle/>
                    <a:p>
                      <a:pPr algn="ctr" fontAlgn="b"/>
                      <a:r>
                        <a:rPr lang="en-GB" sz="1200" b="0" i="0" u="none" strike="noStrike">
                          <a:effectLst/>
                          <a:latin typeface="+mn-lt"/>
                        </a:rPr>
                        <a:t>45</a:t>
                      </a:r>
                    </a:p>
                  </a:txBody>
                  <a:tcPr marL="45720" marR="45720" marT="0" marB="0" anchor="b">
                    <a:solidFill>
                      <a:srgbClr val="D2F10E"/>
                    </a:solidFill>
                  </a:tcPr>
                </a:tc>
                <a:tc>
                  <a:txBody>
                    <a:bodyPr/>
                    <a:lstStyle/>
                    <a:p>
                      <a:pPr algn="ctr" fontAlgn="b"/>
                      <a:r>
                        <a:rPr lang="en-GB" sz="1200" b="0" i="0" u="none" strike="noStrike">
                          <a:effectLst/>
                          <a:latin typeface="+mn-lt"/>
                        </a:rPr>
                        <a:t>148,768</a:t>
                      </a:r>
                    </a:p>
                  </a:txBody>
                  <a:tcPr marL="45720" marR="45720" marT="0" marB="0" anchor="b">
                    <a:solidFill>
                      <a:srgbClr val="D2F10E"/>
                    </a:solidFill>
                  </a:tcPr>
                </a:tc>
                <a:tc>
                  <a:txBody>
                    <a:bodyPr/>
                    <a:lstStyle/>
                    <a:p>
                      <a:pPr algn="ctr" fontAlgn="b"/>
                      <a:r>
                        <a:rPr lang="en-GB" sz="1200" b="0" i="0" u="none" strike="noStrike" dirty="0">
                          <a:effectLst/>
                          <a:latin typeface="+mn-lt"/>
                        </a:rPr>
                        <a:t>0.30</a:t>
                      </a:r>
                    </a:p>
                  </a:txBody>
                  <a:tcPr marL="45720" marR="45720" marT="0" marB="0" anchor="b">
                    <a:solidFill>
                      <a:srgbClr val="D2F10E"/>
                    </a:solidFill>
                  </a:tcPr>
                </a:tc>
                <a:extLst>
                  <a:ext uri="{0D108BD9-81ED-4DB2-BD59-A6C34878D82A}">
                    <a16:rowId xmlns:a16="http://schemas.microsoft.com/office/drawing/2014/main" val="10018"/>
                  </a:ext>
                </a:extLst>
              </a:tr>
              <a:tr h="179529">
                <a:tc>
                  <a:txBody>
                    <a:bodyPr/>
                    <a:lstStyle/>
                    <a:p>
                      <a:pPr algn="l" fontAlgn="b"/>
                      <a:r>
                        <a:rPr lang="en-GB" sz="1200" b="0" i="0" u="none" strike="noStrike" dirty="0">
                          <a:effectLst/>
                          <a:latin typeface="+mn-lt"/>
                        </a:rPr>
                        <a:t>Wycombe</a:t>
                      </a:r>
                    </a:p>
                  </a:txBody>
                  <a:tcPr marL="45720" marR="45720" marT="0" marB="0" anchor="b">
                    <a:solidFill>
                      <a:srgbClr val="EBF807"/>
                    </a:solidFill>
                  </a:tcPr>
                </a:tc>
                <a:tc>
                  <a:txBody>
                    <a:bodyPr/>
                    <a:lstStyle/>
                    <a:p>
                      <a:pPr algn="ctr" fontAlgn="b"/>
                      <a:r>
                        <a:rPr lang="en-GB" sz="1200" b="0" i="0" u="none" strike="noStrike">
                          <a:effectLst/>
                          <a:latin typeface="+mn-lt"/>
                        </a:rPr>
                        <a:t>50</a:t>
                      </a:r>
                    </a:p>
                  </a:txBody>
                  <a:tcPr marL="45720" marR="45720" marT="0" marB="0" anchor="b">
                    <a:solidFill>
                      <a:srgbClr val="EBF807"/>
                    </a:solidFill>
                  </a:tcPr>
                </a:tc>
                <a:tc>
                  <a:txBody>
                    <a:bodyPr/>
                    <a:lstStyle/>
                    <a:p>
                      <a:pPr algn="ctr" fontAlgn="b"/>
                      <a:r>
                        <a:rPr lang="en-GB" sz="1200" b="0" i="0" u="none" strike="noStrike">
                          <a:effectLst/>
                          <a:latin typeface="+mn-lt"/>
                        </a:rPr>
                        <a:t>174,758</a:t>
                      </a:r>
                    </a:p>
                  </a:txBody>
                  <a:tcPr marL="45720" marR="45720" marT="0" marB="0" anchor="b">
                    <a:solidFill>
                      <a:srgbClr val="EBF807"/>
                    </a:solidFill>
                  </a:tcPr>
                </a:tc>
                <a:tc>
                  <a:txBody>
                    <a:bodyPr/>
                    <a:lstStyle/>
                    <a:p>
                      <a:pPr algn="ctr" fontAlgn="b"/>
                      <a:r>
                        <a:rPr lang="en-GB" sz="1200" b="0" i="0" u="none" strike="noStrike" dirty="0">
                          <a:effectLst/>
                          <a:latin typeface="+mn-lt"/>
                        </a:rPr>
                        <a:t>0.29</a:t>
                      </a:r>
                    </a:p>
                  </a:txBody>
                  <a:tcPr marL="45720" marR="45720" marT="0" marB="0" anchor="b">
                    <a:solidFill>
                      <a:srgbClr val="EBF807"/>
                    </a:solidFill>
                  </a:tcPr>
                </a:tc>
                <a:extLst>
                  <a:ext uri="{0D108BD9-81ED-4DB2-BD59-A6C34878D82A}">
                    <a16:rowId xmlns:a16="http://schemas.microsoft.com/office/drawing/2014/main" val="10019"/>
                  </a:ext>
                </a:extLst>
              </a:tr>
              <a:tr h="179529">
                <a:tc>
                  <a:txBody>
                    <a:bodyPr/>
                    <a:lstStyle/>
                    <a:p>
                      <a:pPr algn="l" fontAlgn="b"/>
                      <a:r>
                        <a:rPr lang="en-GB" sz="1200" b="0" i="0" u="none" strike="noStrike">
                          <a:effectLst/>
                          <a:latin typeface="+mn-lt"/>
                        </a:rPr>
                        <a:t>Vale of White Horse</a:t>
                      </a:r>
                    </a:p>
                  </a:txBody>
                  <a:tcPr marL="45720" marR="45720" marT="0" marB="0" anchor="b">
                    <a:solidFill>
                      <a:srgbClr val="ABE51B"/>
                    </a:solidFill>
                  </a:tcPr>
                </a:tc>
                <a:tc>
                  <a:txBody>
                    <a:bodyPr/>
                    <a:lstStyle/>
                    <a:p>
                      <a:pPr algn="ctr" fontAlgn="b"/>
                      <a:r>
                        <a:rPr lang="en-GB" sz="1200" b="0" i="0" u="none" strike="noStrike">
                          <a:effectLst/>
                          <a:latin typeface="+mn-lt"/>
                        </a:rPr>
                        <a:t>37</a:t>
                      </a:r>
                    </a:p>
                  </a:txBody>
                  <a:tcPr marL="45720" marR="45720" marT="0" marB="0" anchor="b">
                    <a:solidFill>
                      <a:srgbClr val="ABE51B"/>
                    </a:solidFill>
                  </a:tcPr>
                </a:tc>
                <a:tc>
                  <a:txBody>
                    <a:bodyPr/>
                    <a:lstStyle/>
                    <a:p>
                      <a:pPr algn="ctr" fontAlgn="b"/>
                      <a:r>
                        <a:rPr lang="en-GB" sz="1200" b="0" i="0" u="none" strike="noStrike">
                          <a:effectLst/>
                          <a:latin typeface="+mn-lt"/>
                        </a:rPr>
                        <a:t>131,227</a:t>
                      </a:r>
                    </a:p>
                  </a:txBody>
                  <a:tcPr marL="45720" marR="45720" marT="0" marB="0" anchor="b">
                    <a:solidFill>
                      <a:srgbClr val="ABE51B"/>
                    </a:solidFill>
                  </a:tcPr>
                </a:tc>
                <a:tc>
                  <a:txBody>
                    <a:bodyPr/>
                    <a:lstStyle/>
                    <a:p>
                      <a:pPr algn="ctr" fontAlgn="b"/>
                      <a:r>
                        <a:rPr lang="en-GB" sz="1200" b="0" i="0" u="none" strike="noStrike" dirty="0">
                          <a:effectLst/>
                          <a:latin typeface="+mn-lt"/>
                        </a:rPr>
                        <a:t>0.28</a:t>
                      </a:r>
                    </a:p>
                  </a:txBody>
                  <a:tcPr marL="45720" marR="45720" marT="0" marB="0" anchor="b">
                    <a:solidFill>
                      <a:srgbClr val="ABE51B"/>
                    </a:solidFill>
                  </a:tcPr>
                </a:tc>
                <a:extLst>
                  <a:ext uri="{0D108BD9-81ED-4DB2-BD59-A6C34878D82A}">
                    <a16:rowId xmlns:a16="http://schemas.microsoft.com/office/drawing/2014/main" val="10020"/>
                  </a:ext>
                </a:extLst>
              </a:tr>
              <a:tr h="179529">
                <a:tc>
                  <a:txBody>
                    <a:bodyPr/>
                    <a:lstStyle/>
                    <a:p>
                      <a:pPr algn="l" fontAlgn="b"/>
                      <a:r>
                        <a:rPr lang="en-GB" sz="1200" b="0" i="0" u="none" strike="noStrike" dirty="0">
                          <a:effectLst/>
                          <a:latin typeface="+mn-lt"/>
                        </a:rPr>
                        <a:t>Windsor and Maidenhead</a:t>
                      </a:r>
                    </a:p>
                  </a:txBody>
                  <a:tcPr marL="45720" marR="45720" marT="0" marB="0" anchor="b">
                    <a:solidFill>
                      <a:srgbClr val="BAE916"/>
                    </a:solidFill>
                  </a:tcPr>
                </a:tc>
                <a:tc>
                  <a:txBody>
                    <a:bodyPr/>
                    <a:lstStyle/>
                    <a:p>
                      <a:pPr algn="ctr" fontAlgn="b"/>
                      <a:r>
                        <a:rPr lang="en-GB" sz="1200" b="0" i="0" u="none" strike="noStrike">
                          <a:effectLst/>
                          <a:latin typeface="+mn-lt"/>
                        </a:rPr>
                        <a:t>40</a:t>
                      </a:r>
                    </a:p>
                  </a:txBody>
                  <a:tcPr marL="45720" marR="45720" marT="0" marB="0" anchor="b">
                    <a:solidFill>
                      <a:srgbClr val="BAE916"/>
                    </a:solidFill>
                  </a:tcPr>
                </a:tc>
                <a:tc>
                  <a:txBody>
                    <a:bodyPr/>
                    <a:lstStyle/>
                    <a:p>
                      <a:pPr algn="ctr" fontAlgn="b"/>
                      <a:r>
                        <a:rPr lang="en-GB" sz="1200" b="0" i="0" u="none" strike="noStrike">
                          <a:effectLst/>
                          <a:latin typeface="+mn-lt"/>
                        </a:rPr>
                        <a:t>150,140</a:t>
                      </a:r>
                    </a:p>
                  </a:txBody>
                  <a:tcPr marL="45720" marR="45720" marT="0" marB="0" anchor="b">
                    <a:solidFill>
                      <a:srgbClr val="BAE916"/>
                    </a:solidFill>
                  </a:tcPr>
                </a:tc>
                <a:tc>
                  <a:txBody>
                    <a:bodyPr/>
                    <a:lstStyle/>
                    <a:p>
                      <a:pPr algn="ctr" fontAlgn="b"/>
                      <a:r>
                        <a:rPr lang="en-GB" sz="1200" b="0" i="0" u="none" strike="noStrike" dirty="0">
                          <a:effectLst/>
                          <a:latin typeface="+mn-lt"/>
                        </a:rPr>
                        <a:t>0.27</a:t>
                      </a:r>
                    </a:p>
                  </a:txBody>
                  <a:tcPr marL="45720" marR="45720" marT="0" marB="0" anchor="b">
                    <a:solidFill>
                      <a:srgbClr val="BAE916"/>
                    </a:solidFill>
                  </a:tcPr>
                </a:tc>
                <a:extLst>
                  <a:ext uri="{0D108BD9-81ED-4DB2-BD59-A6C34878D82A}">
                    <a16:rowId xmlns:a16="http://schemas.microsoft.com/office/drawing/2014/main" val="10021"/>
                  </a:ext>
                </a:extLst>
              </a:tr>
              <a:tr h="179529">
                <a:tc>
                  <a:txBody>
                    <a:bodyPr/>
                    <a:lstStyle/>
                    <a:p>
                      <a:pPr algn="l" fontAlgn="b"/>
                      <a:r>
                        <a:rPr lang="en-GB" sz="1200" b="0" i="0" u="none" strike="noStrike">
                          <a:effectLst/>
                          <a:latin typeface="+mn-lt"/>
                        </a:rPr>
                        <a:t>West Oxfordshire</a:t>
                      </a:r>
                    </a:p>
                  </a:txBody>
                  <a:tcPr marL="45720" marR="45720" marT="0" marB="0" anchor="b">
                    <a:solidFill>
                      <a:srgbClr val="7FD728"/>
                    </a:solidFill>
                  </a:tcPr>
                </a:tc>
                <a:tc>
                  <a:txBody>
                    <a:bodyPr/>
                    <a:lstStyle/>
                    <a:p>
                      <a:pPr algn="ctr" fontAlgn="b"/>
                      <a:r>
                        <a:rPr lang="en-GB" sz="1200" b="0" i="0" u="none" strike="noStrike">
                          <a:effectLst/>
                          <a:latin typeface="+mn-lt"/>
                        </a:rPr>
                        <a:t>28</a:t>
                      </a:r>
                    </a:p>
                  </a:txBody>
                  <a:tcPr marL="45720" marR="45720" marT="0" marB="0" anchor="b">
                    <a:solidFill>
                      <a:srgbClr val="7FD728"/>
                    </a:solidFill>
                  </a:tcPr>
                </a:tc>
                <a:tc>
                  <a:txBody>
                    <a:bodyPr/>
                    <a:lstStyle/>
                    <a:p>
                      <a:pPr algn="ctr" fontAlgn="b"/>
                      <a:r>
                        <a:rPr lang="en-GB" sz="1200" b="0" i="0" u="none" strike="noStrike">
                          <a:effectLst/>
                          <a:latin typeface="+mn-lt"/>
                        </a:rPr>
                        <a:t>109,266</a:t>
                      </a:r>
                    </a:p>
                  </a:txBody>
                  <a:tcPr marL="45720" marR="45720" marT="0" marB="0" anchor="b">
                    <a:solidFill>
                      <a:srgbClr val="7FD728"/>
                    </a:solidFill>
                  </a:tcPr>
                </a:tc>
                <a:tc>
                  <a:txBody>
                    <a:bodyPr/>
                    <a:lstStyle/>
                    <a:p>
                      <a:pPr algn="ctr" fontAlgn="b"/>
                      <a:r>
                        <a:rPr lang="en-GB" sz="1200" b="0" i="0" u="none" strike="noStrike" dirty="0">
                          <a:effectLst/>
                          <a:latin typeface="+mn-lt"/>
                        </a:rPr>
                        <a:t>0.26</a:t>
                      </a:r>
                    </a:p>
                  </a:txBody>
                  <a:tcPr marL="45720" marR="45720" marT="0" marB="0" anchor="b">
                    <a:solidFill>
                      <a:srgbClr val="7FD728"/>
                    </a:solidFill>
                  </a:tcPr>
                </a:tc>
                <a:extLst>
                  <a:ext uri="{0D108BD9-81ED-4DB2-BD59-A6C34878D82A}">
                    <a16:rowId xmlns:a16="http://schemas.microsoft.com/office/drawing/2014/main" val="10022"/>
                  </a:ext>
                </a:extLst>
              </a:tr>
              <a:tr h="179529">
                <a:tc>
                  <a:txBody>
                    <a:bodyPr/>
                    <a:lstStyle/>
                    <a:p>
                      <a:pPr algn="l" fontAlgn="b"/>
                      <a:r>
                        <a:rPr lang="en-GB" sz="1200" b="0" i="0" u="none" strike="noStrike">
                          <a:effectLst/>
                          <a:latin typeface="+mn-lt"/>
                        </a:rPr>
                        <a:t>Wokingham</a:t>
                      </a:r>
                    </a:p>
                  </a:txBody>
                  <a:tcPr marL="45720" marR="45720" marT="0" marB="0" anchor="b">
                    <a:solidFill>
                      <a:srgbClr val="B5E818"/>
                    </a:solidFill>
                  </a:tcPr>
                </a:tc>
                <a:tc>
                  <a:txBody>
                    <a:bodyPr/>
                    <a:lstStyle/>
                    <a:p>
                      <a:pPr algn="ctr" fontAlgn="b"/>
                      <a:r>
                        <a:rPr lang="en-GB" sz="1200" b="0" i="0" u="none" strike="noStrike">
                          <a:effectLst/>
                          <a:latin typeface="+mn-lt"/>
                        </a:rPr>
                        <a:t>39</a:t>
                      </a:r>
                    </a:p>
                  </a:txBody>
                  <a:tcPr marL="45720" marR="45720" marT="0" marB="0" anchor="b">
                    <a:solidFill>
                      <a:srgbClr val="B5E818"/>
                    </a:solidFill>
                  </a:tcPr>
                </a:tc>
                <a:tc>
                  <a:txBody>
                    <a:bodyPr/>
                    <a:lstStyle/>
                    <a:p>
                      <a:pPr algn="ctr" fontAlgn="b"/>
                      <a:r>
                        <a:rPr lang="en-GB" sz="1200" b="0" i="0" u="none" strike="noStrike">
                          <a:effectLst/>
                          <a:latin typeface="+mn-lt"/>
                        </a:rPr>
                        <a:t>164,980</a:t>
                      </a:r>
                    </a:p>
                  </a:txBody>
                  <a:tcPr marL="45720" marR="45720" marT="0" marB="0" anchor="b">
                    <a:solidFill>
                      <a:srgbClr val="B5E818"/>
                    </a:solidFill>
                  </a:tcPr>
                </a:tc>
                <a:tc>
                  <a:txBody>
                    <a:bodyPr/>
                    <a:lstStyle/>
                    <a:p>
                      <a:pPr algn="ctr" fontAlgn="b"/>
                      <a:r>
                        <a:rPr lang="en-GB" sz="1200" b="0" i="0" u="none" strike="noStrike" dirty="0">
                          <a:effectLst/>
                          <a:latin typeface="+mn-lt"/>
                        </a:rPr>
                        <a:t>0.24</a:t>
                      </a:r>
                    </a:p>
                  </a:txBody>
                  <a:tcPr marL="45720" marR="45720" marT="0" marB="0" anchor="b">
                    <a:solidFill>
                      <a:srgbClr val="B5E818"/>
                    </a:solidFill>
                  </a:tcPr>
                </a:tc>
                <a:extLst>
                  <a:ext uri="{0D108BD9-81ED-4DB2-BD59-A6C34878D82A}">
                    <a16:rowId xmlns:a16="http://schemas.microsoft.com/office/drawing/2014/main" val="10023"/>
                  </a:ext>
                </a:extLst>
              </a:tr>
              <a:tr h="179529">
                <a:tc>
                  <a:txBody>
                    <a:bodyPr/>
                    <a:lstStyle/>
                    <a:p>
                      <a:pPr algn="l" fontAlgn="b"/>
                      <a:r>
                        <a:rPr lang="en-GB" sz="1200" b="0" i="0" u="none" strike="noStrike">
                          <a:effectLst/>
                          <a:latin typeface="+mn-lt"/>
                        </a:rPr>
                        <a:t>South Oxfordshire</a:t>
                      </a:r>
                    </a:p>
                  </a:txBody>
                  <a:tcPr marL="45720" marR="45720" marT="0" marB="0" anchor="b">
                    <a:solidFill>
                      <a:srgbClr val="8EDC24"/>
                    </a:solidFill>
                  </a:tcPr>
                </a:tc>
                <a:tc>
                  <a:txBody>
                    <a:bodyPr/>
                    <a:lstStyle/>
                    <a:p>
                      <a:pPr algn="ctr" fontAlgn="b"/>
                      <a:r>
                        <a:rPr lang="en-GB" sz="1200" b="0" i="0" u="none" strike="noStrike">
                          <a:effectLst/>
                          <a:latin typeface="+mn-lt"/>
                        </a:rPr>
                        <a:t>31</a:t>
                      </a:r>
                    </a:p>
                  </a:txBody>
                  <a:tcPr marL="45720" marR="45720" marT="0" marB="0" anchor="b">
                    <a:solidFill>
                      <a:srgbClr val="8EDC24"/>
                    </a:solidFill>
                  </a:tcPr>
                </a:tc>
                <a:tc>
                  <a:txBody>
                    <a:bodyPr/>
                    <a:lstStyle/>
                    <a:p>
                      <a:pPr algn="ctr" fontAlgn="b"/>
                      <a:r>
                        <a:rPr lang="en-GB" sz="1200" b="0" i="0" u="none" strike="noStrike">
                          <a:effectLst/>
                          <a:latin typeface="+mn-lt"/>
                        </a:rPr>
                        <a:t>139,767</a:t>
                      </a:r>
                    </a:p>
                  </a:txBody>
                  <a:tcPr marL="45720" marR="45720" marT="0" marB="0" anchor="b">
                    <a:solidFill>
                      <a:srgbClr val="8EDC24"/>
                    </a:solidFill>
                  </a:tcPr>
                </a:tc>
                <a:tc>
                  <a:txBody>
                    <a:bodyPr/>
                    <a:lstStyle/>
                    <a:p>
                      <a:pPr algn="ctr" fontAlgn="b"/>
                      <a:r>
                        <a:rPr lang="en-GB" sz="1200" b="0" i="0" u="none" strike="noStrike" dirty="0">
                          <a:effectLst/>
                          <a:latin typeface="+mn-lt"/>
                        </a:rPr>
                        <a:t>0.22</a:t>
                      </a:r>
                    </a:p>
                  </a:txBody>
                  <a:tcPr marL="45720" marR="45720" marT="0" marB="0" anchor="b">
                    <a:solidFill>
                      <a:srgbClr val="8EDC24"/>
                    </a:solidFill>
                  </a:tcPr>
                </a:tc>
                <a:extLst>
                  <a:ext uri="{0D108BD9-81ED-4DB2-BD59-A6C34878D82A}">
                    <a16:rowId xmlns:a16="http://schemas.microsoft.com/office/drawing/2014/main" val="10024"/>
                  </a:ext>
                </a:extLst>
              </a:tr>
              <a:tr h="179529">
                <a:tc>
                  <a:txBody>
                    <a:bodyPr/>
                    <a:lstStyle/>
                    <a:p>
                      <a:pPr algn="l" fontAlgn="b"/>
                      <a:r>
                        <a:rPr lang="en-GB" sz="1200" b="0" i="0" u="none" strike="noStrike">
                          <a:effectLst/>
                          <a:latin typeface="+mn-lt"/>
                        </a:rPr>
                        <a:t>Bracknell Forest</a:t>
                      </a:r>
                    </a:p>
                  </a:txBody>
                  <a:tcPr marL="45720" marR="45720" marT="0" marB="0" anchor="b">
                    <a:solidFill>
                      <a:srgbClr val="75D42C"/>
                    </a:solidFill>
                  </a:tcPr>
                </a:tc>
                <a:tc>
                  <a:txBody>
                    <a:bodyPr/>
                    <a:lstStyle/>
                    <a:p>
                      <a:pPr algn="ctr" fontAlgn="b"/>
                      <a:r>
                        <a:rPr lang="en-GB" sz="1200" b="0" i="0" u="none" strike="noStrike">
                          <a:effectLst/>
                          <a:latin typeface="+mn-lt"/>
                        </a:rPr>
                        <a:t>26</a:t>
                      </a:r>
                    </a:p>
                  </a:txBody>
                  <a:tcPr marL="45720" marR="45720" marT="0" marB="0" anchor="b">
                    <a:solidFill>
                      <a:srgbClr val="75D42C"/>
                    </a:solidFill>
                  </a:tcPr>
                </a:tc>
                <a:tc>
                  <a:txBody>
                    <a:bodyPr/>
                    <a:lstStyle/>
                    <a:p>
                      <a:pPr algn="ctr" fontAlgn="b"/>
                      <a:r>
                        <a:rPr lang="en-GB" sz="1200" b="0" i="0" u="none" strike="noStrike" dirty="0">
                          <a:effectLst/>
                          <a:latin typeface="+mn-lt"/>
                        </a:rPr>
                        <a:t>120,377</a:t>
                      </a:r>
                    </a:p>
                  </a:txBody>
                  <a:tcPr marL="45720" marR="45720" marT="0" marB="0" anchor="b">
                    <a:solidFill>
                      <a:srgbClr val="75D42C"/>
                    </a:solidFill>
                  </a:tcPr>
                </a:tc>
                <a:tc>
                  <a:txBody>
                    <a:bodyPr/>
                    <a:lstStyle/>
                    <a:p>
                      <a:pPr algn="ctr" fontAlgn="b"/>
                      <a:r>
                        <a:rPr lang="en-GB" sz="1200" b="0" i="0" u="none" strike="noStrike" dirty="0">
                          <a:effectLst/>
                          <a:latin typeface="+mn-lt"/>
                        </a:rPr>
                        <a:t>0.22</a:t>
                      </a:r>
                    </a:p>
                  </a:txBody>
                  <a:tcPr marL="45720" marR="45720" marT="0" marB="0" anchor="b">
                    <a:solidFill>
                      <a:srgbClr val="75D42C"/>
                    </a:solidFill>
                  </a:tcPr>
                </a:tc>
                <a:extLst>
                  <a:ext uri="{0D108BD9-81ED-4DB2-BD59-A6C34878D82A}">
                    <a16:rowId xmlns:a16="http://schemas.microsoft.com/office/drawing/2014/main" val="10025"/>
                  </a:ext>
                </a:extLst>
              </a:tr>
              <a:tr h="179529">
                <a:tc>
                  <a:txBody>
                    <a:bodyPr/>
                    <a:lstStyle/>
                    <a:p>
                      <a:pPr algn="l" fontAlgn="b"/>
                      <a:r>
                        <a:rPr lang="en-GB" sz="1200" b="0" i="0" u="none" strike="noStrike">
                          <a:effectLst/>
                          <a:latin typeface="+mn-lt"/>
                        </a:rPr>
                        <a:t>South Bucks</a:t>
                      </a:r>
                    </a:p>
                  </a:txBody>
                  <a:tcPr marL="45720" marR="45720" marT="0" marB="0" anchor="b">
                    <a:solidFill>
                      <a:srgbClr val="35C040"/>
                    </a:solidFill>
                  </a:tcPr>
                </a:tc>
                <a:tc>
                  <a:txBody>
                    <a:bodyPr/>
                    <a:lstStyle/>
                    <a:p>
                      <a:pPr algn="ctr" fontAlgn="b"/>
                      <a:r>
                        <a:rPr lang="en-GB" sz="1200" b="0" i="0" u="none" strike="noStrike">
                          <a:effectLst/>
                          <a:latin typeface="+mn-lt"/>
                        </a:rPr>
                        <a:t>11</a:t>
                      </a:r>
                    </a:p>
                  </a:txBody>
                  <a:tcPr marL="45720" marR="45720" marT="0" marB="0" anchor="b">
                    <a:solidFill>
                      <a:srgbClr val="35C040"/>
                    </a:solidFill>
                  </a:tcPr>
                </a:tc>
                <a:tc>
                  <a:txBody>
                    <a:bodyPr/>
                    <a:lstStyle/>
                    <a:p>
                      <a:pPr algn="ctr" fontAlgn="b"/>
                      <a:r>
                        <a:rPr lang="en-GB" sz="1200" b="0" i="0" u="none" strike="noStrike">
                          <a:effectLst/>
                          <a:latin typeface="+mn-lt"/>
                        </a:rPr>
                        <a:t>69,785</a:t>
                      </a:r>
                    </a:p>
                  </a:txBody>
                  <a:tcPr marL="45720" marR="45720" marT="0" marB="0" anchor="b">
                    <a:solidFill>
                      <a:srgbClr val="35C040"/>
                    </a:solidFill>
                  </a:tcPr>
                </a:tc>
                <a:tc>
                  <a:txBody>
                    <a:bodyPr/>
                    <a:lstStyle/>
                    <a:p>
                      <a:pPr algn="ctr" fontAlgn="b"/>
                      <a:r>
                        <a:rPr lang="en-GB" sz="1200" b="0" i="0" u="none" strike="noStrike" dirty="0">
                          <a:effectLst/>
                          <a:latin typeface="+mn-lt"/>
                        </a:rPr>
                        <a:t>0.16</a:t>
                      </a:r>
                    </a:p>
                  </a:txBody>
                  <a:tcPr marL="45720" marR="45720" marT="0" marB="0" anchor="b">
                    <a:solidFill>
                      <a:srgbClr val="35C040"/>
                    </a:solidFill>
                  </a:tcPr>
                </a:tc>
                <a:extLst>
                  <a:ext uri="{0D108BD9-81ED-4DB2-BD59-A6C34878D82A}">
                    <a16:rowId xmlns:a16="http://schemas.microsoft.com/office/drawing/2014/main" val="10026"/>
                  </a:ext>
                </a:extLst>
              </a:tr>
              <a:tr h="179529">
                <a:tc>
                  <a:txBody>
                    <a:bodyPr/>
                    <a:lstStyle/>
                    <a:p>
                      <a:pPr algn="l" fontAlgn="b"/>
                      <a:r>
                        <a:rPr lang="en-GB" sz="1200" b="0" i="0" u="none" strike="noStrike">
                          <a:effectLst/>
                          <a:latin typeface="+mn-lt"/>
                        </a:rPr>
                        <a:t>Chiltern</a:t>
                      </a:r>
                    </a:p>
                  </a:txBody>
                  <a:tcPr marL="45720" marR="45720" marT="0" marB="0" anchor="b">
                    <a:solidFill>
                      <a:srgbClr val="2CBD43"/>
                    </a:solidFill>
                  </a:tcPr>
                </a:tc>
                <a:tc>
                  <a:txBody>
                    <a:bodyPr/>
                    <a:lstStyle/>
                    <a:p>
                      <a:pPr algn="ctr" fontAlgn="b"/>
                      <a:r>
                        <a:rPr lang="en-GB" sz="1200" b="0" i="0" u="none" strike="noStrike">
                          <a:effectLst/>
                          <a:latin typeface="+mn-lt"/>
                        </a:rPr>
                        <a:t>13</a:t>
                      </a:r>
                    </a:p>
                  </a:txBody>
                  <a:tcPr marL="45720" marR="45720" marT="0" marB="0" anchor="b">
                    <a:solidFill>
                      <a:srgbClr val="2CBD43"/>
                    </a:solidFill>
                  </a:tcPr>
                </a:tc>
                <a:tc>
                  <a:txBody>
                    <a:bodyPr/>
                    <a:lstStyle/>
                    <a:p>
                      <a:pPr algn="ctr" fontAlgn="b"/>
                      <a:r>
                        <a:rPr lang="en-GB" sz="1200" b="0" i="0" u="none" strike="noStrike">
                          <a:effectLst/>
                          <a:latin typeface="+mn-lt"/>
                        </a:rPr>
                        <a:t>95,355</a:t>
                      </a:r>
                    </a:p>
                  </a:txBody>
                  <a:tcPr marL="45720" marR="45720" marT="0" marB="0" anchor="b">
                    <a:solidFill>
                      <a:srgbClr val="2CBD43"/>
                    </a:solidFill>
                  </a:tcPr>
                </a:tc>
                <a:tc>
                  <a:txBody>
                    <a:bodyPr/>
                    <a:lstStyle/>
                    <a:p>
                      <a:pPr algn="ctr" fontAlgn="b"/>
                      <a:r>
                        <a:rPr lang="en-GB" sz="1200" b="0" i="0" u="none" strike="noStrike" dirty="0">
                          <a:effectLst/>
                          <a:latin typeface="+mn-lt"/>
                        </a:rPr>
                        <a:t>0.14</a:t>
                      </a:r>
                    </a:p>
                  </a:txBody>
                  <a:tcPr marL="45720" marR="45720" marT="0" marB="0" anchor="b">
                    <a:solidFill>
                      <a:srgbClr val="2CBD43"/>
                    </a:solidFill>
                  </a:tcPr>
                </a:tc>
                <a:extLst>
                  <a:ext uri="{0D108BD9-81ED-4DB2-BD59-A6C34878D82A}">
                    <a16:rowId xmlns:a16="http://schemas.microsoft.com/office/drawing/2014/main" val="10027"/>
                  </a:ext>
                </a:extLst>
              </a:tr>
              <a:tr h="179529">
                <a:tc>
                  <a:txBody>
                    <a:bodyPr/>
                    <a:lstStyle/>
                    <a:p>
                      <a:pPr algn="l" fontAlgn="b"/>
                      <a:r>
                        <a:rPr lang="en-GB" sz="1200" b="0" i="0" u="none" strike="noStrike">
                          <a:effectLst/>
                          <a:latin typeface="+mn-lt"/>
                        </a:rPr>
                        <a:t>Hart</a:t>
                      </a:r>
                    </a:p>
                  </a:txBody>
                  <a:tcPr marL="45720" marR="45720" marT="0" marB="0" anchor="b">
                    <a:solidFill>
                      <a:srgbClr val="09B34D"/>
                    </a:solidFill>
                  </a:tcPr>
                </a:tc>
                <a:tc>
                  <a:txBody>
                    <a:bodyPr/>
                    <a:lstStyle/>
                    <a:p>
                      <a:pPr algn="ctr" fontAlgn="b"/>
                      <a:r>
                        <a:rPr lang="en-GB" sz="1200" b="0" i="0" u="none" strike="noStrike">
                          <a:effectLst/>
                          <a:latin typeface="+mn-lt"/>
                        </a:rPr>
                        <a:t>4</a:t>
                      </a:r>
                    </a:p>
                  </a:txBody>
                  <a:tcPr marL="45720" marR="45720" marT="0" marB="0" anchor="b">
                    <a:solidFill>
                      <a:srgbClr val="09B34D"/>
                    </a:solidFill>
                  </a:tcPr>
                </a:tc>
                <a:tc>
                  <a:txBody>
                    <a:bodyPr/>
                    <a:lstStyle/>
                    <a:p>
                      <a:pPr algn="ctr" fontAlgn="b"/>
                      <a:r>
                        <a:rPr lang="en-GB" sz="1200" b="0" i="0" u="none" strike="noStrike">
                          <a:effectLst/>
                          <a:latin typeface="+mn-lt"/>
                        </a:rPr>
                        <a:t>188,484</a:t>
                      </a:r>
                    </a:p>
                  </a:txBody>
                  <a:tcPr marL="45720" marR="45720" marT="0" marB="0" anchor="b">
                    <a:solidFill>
                      <a:srgbClr val="09B34D"/>
                    </a:solidFill>
                  </a:tcPr>
                </a:tc>
                <a:tc>
                  <a:txBody>
                    <a:bodyPr/>
                    <a:lstStyle/>
                    <a:p>
                      <a:pPr algn="ctr" fontAlgn="b"/>
                      <a:r>
                        <a:rPr lang="en-GB" sz="1200" b="0" i="0" u="none" strike="noStrike" dirty="0">
                          <a:effectLst/>
                          <a:latin typeface="+mn-lt"/>
                        </a:rPr>
                        <a:t>0.02</a:t>
                      </a:r>
                    </a:p>
                  </a:txBody>
                  <a:tcPr marL="45720" marR="45720" marT="0" marB="0" anchor="b">
                    <a:solidFill>
                      <a:srgbClr val="09B34D"/>
                    </a:solidFill>
                  </a:tcPr>
                </a:tc>
                <a:extLst>
                  <a:ext uri="{0D108BD9-81ED-4DB2-BD59-A6C34878D82A}">
                    <a16:rowId xmlns:a16="http://schemas.microsoft.com/office/drawing/2014/main" val="10028"/>
                  </a:ext>
                </a:extLst>
              </a:tr>
              <a:tr h="179529">
                <a:tc>
                  <a:txBody>
                    <a:bodyPr/>
                    <a:lstStyle/>
                    <a:p>
                      <a:pPr algn="l" fontAlgn="b"/>
                      <a:r>
                        <a:rPr lang="en-GB" sz="1200" b="0" i="0" u="none" strike="noStrike" dirty="0" err="1" smtClean="0">
                          <a:effectLst/>
                          <a:latin typeface="+mn-lt"/>
                        </a:rPr>
                        <a:t>Rushmoor</a:t>
                      </a:r>
                      <a:endParaRPr lang="en-GB" sz="1200" b="0" i="0" u="none" strike="noStrike" dirty="0">
                        <a:effectLst/>
                        <a:latin typeface="+mn-lt"/>
                      </a:endParaRPr>
                    </a:p>
                  </a:txBody>
                  <a:tcPr marL="45720" marR="45720" marT="0" marB="0" anchor="b">
                    <a:solidFill>
                      <a:schemeClr val="bg1"/>
                    </a:solidFill>
                  </a:tcPr>
                </a:tc>
                <a:tc>
                  <a:txBody>
                    <a:bodyPr/>
                    <a:lstStyle/>
                    <a:p>
                      <a:pPr algn="ctr" fontAlgn="b"/>
                      <a:r>
                        <a:rPr lang="en-GB" sz="1200" b="0" i="0" u="none" strike="noStrike" dirty="0" smtClean="0">
                          <a:effectLst/>
                          <a:latin typeface="+mn-lt"/>
                        </a:rPr>
                        <a:t>0</a:t>
                      </a:r>
                      <a:endParaRPr lang="en-GB" sz="1200" b="0" i="0" u="none" strike="noStrike" dirty="0">
                        <a:effectLst/>
                        <a:latin typeface="+mn-lt"/>
                      </a:endParaRPr>
                    </a:p>
                  </a:txBody>
                  <a:tcPr marL="45720" marR="45720" marT="0" marB="0" anchor="b">
                    <a:solidFill>
                      <a:schemeClr val="bg1"/>
                    </a:solidFill>
                  </a:tcPr>
                </a:tc>
                <a:tc>
                  <a:txBody>
                    <a:bodyPr/>
                    <a:lstStyle/>
                    <a:p>
                      <a:pPr algn="ctr" fontAlgn="b"/>
                      <a:r>
                        <a:rPr lang="en-GB" sz="1200" b="0" i="0" u="none" strike="noStrike" dirty="0" smtClean="0">
                          <a:effectLst/>
                          <a:latin typeface="+mn-lt"/>
                        </a:rPr>
                        <a:t>95,817</a:t>
                      </a:r>
                      <a:endParaRPr lang="en-GB" sz="1200" b="0" i="0" u="none" strike="noStrike" dirty="0">
                        <a:effectLst/>
                        <a:latin typeface="+mn-lt"/>
                      </a:endParaRPr>
                    </a:p>
                  </a:txBody>
                  <a:tcPr marL="45720" marR="45720" marT="0" marB="0" anchor="b">
                    <a:solidFill>
                      <a:schemeClr val="bg1"/>
                    </a:solidFill>
                  </a:tcPr>
                </a:tc>
                <a:tc>
                  <a:txBody>
                    <a:bodyPr/>
                    <a:lstStyle/>
                    <a:p>
                      <a:pPr algn="ctr" fontAlgn="b"/>
                      <a:r>
                        <a:rPr lang="en-GB" sz="1200" b="0" i="0" u="none" strike="noStrike" dirty="0" smtClean="0">
                          <a:effectLst/>
                          <a:latin typeface="+mn-lt"/>
                        </a:rPr>
                        <a:t>n/a</a:t>
                      </a:r>
                      <a:endParaRPr lang="en-GB" sz="1200" b="0" i="0" u="none" strike="noStrike" dirty="0">
                        <a:effectLst/>
                        <a:latin typeface="+mn-lt"/>
                      </a:endParaRPr>
                    </a:p>
                  </a:txBody>
                  <a:tcPr marL="45720" marR="45720" marT="0" marB="0" anchor="b">
                    <a:solidFill>
                      <a:schemeClr val="bg1"/>
                    </a:solidFill>
                  </a:tcPr>
                </a:tc>
                <a:extLst>
                  <a:ext uri="{0D108BD9-81ED-4DB2-BD59-A6C34878D82A}">
                    <a16:rowId xmlns:a16="http://schemas.microsoft.com/office/drawing/2014/main" val="10029"/>
                  </a:ext>
                </a:extLst>
              </a:tr>
            </a:tbl>
          </a:graphicData>
        </a:graphic>
      </p:graphicFrame>
      <p:pic>
        <p:nvPicPr>
          <p:cNvPr id="7" name="Picture 6"/>
          <p:cNvPicPr>
            <a:picLocks noChangeAspect="1"/>
          </p:cNvPicPr>
          <p:nvPr/>
        </p:nvPicPr>
        <p:blipFill>
          <a:blip r:embed="rId4"/>
          <a:stretch>
            <a:fillRect/>
          </a:stretch>
        </p:blipFill>
        <p:spPr>
          <a:xfrm>
            <a:off x="147166" y="4743452"/>
            <a:ext cx="1914310" cy="1975275"/>
          </a:xfrm>
          <a:prstGeom prst="rect">
            <a:avLst/>
          </a:prstGeom>
        </p:spPr>
      </p:pic>
      <p:graphicFrame>
        <p:nvGraphicFramePr>
          <p:cNvPr id="8" name="Table 7"/>
          <p:cNvGraphicFramePr>
            <a:graphicFrameLocks noGrp="1"/>
          </p:cNvGraphicFramePr>
          <p:nvPr>
            <p:extLst/>
          </p:nvPr>
        </p:nvGraphicFramePr>
        <p:xfrm>
          <a:off x="177564" y="3771349"/>
          <a:ext cx="1820562" cy="1036320"/>
        </p:xfrm>
        <a:graphic>
          <a:graphicData uri="http://schemas.openxmlformats.org/drawingml/2006/table">
            <a:tbl>
              <a:tblPr firstRow="1" bandRow="1">
                <a:tableStyleId>{5C22544A-7EE6-4342-B048-85BDC9FD1C3A}</a:tableStyleId>
              </a:tblPr>
              <a:tblGrid>
                <a:gridCol w="1820562">
                  <a:extLst>
                    <a:ext uri="{9D8B030D-6E8A-4147-A177-3AD203B41FA5}">
                      <a16:colId xmlns:a16="http://schemas.microsoft.com/office/drawing/2014/main" val="20000"/>
                    </a:ext>
                  </a:extLst>
                </a:gridCol>
              </a:tblGrid>
              <a:tr h="808892">
                <a:tc>
                  <a:txBody>
                    <a:bodyPr/>
                    <a:lstStyle/>
                    <a:p>
                      <a:pPr algn="ctr"/>
                      <a:r>
                        <a:rPr lang="en-GB" sz="4400" dirty="0" smtClean="0">
                          <a:solidFill>
                            <a:srgbClr val="FF0000"/>
                          </a:solidFill>
                        </a:rPr>
                        <a:t>2136</a:t>
                      </a:r>
                    </a:p>
                    <a:p>
                      <a:pPr algn="ctr"/>
                      <a:r>
                        <a:rPr lang="en-GB" dirty="0" smtClean="0"/>
                        <a:t>Incidents</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bl>
          </a:graphicData>
        </a:graphic>
      </p:graphicFrame>
      <p:sp>
        <p:nvSpPr>
          <p:cNvPr id="4" name="TextBox 3"/>
          <p:cNvSpPr txBox="1"/>
          <p:nvPr/>
        </p:nvSpPr>
        <p:spPr>
          <a:xfrm>
            <a:off x="4104718" y="112666"/>
            <a:ext cx="3982565" cy="584775"/>
          </a:xfrm>
          <a:prstGeom prst="rect">
            <a:avLst/>
          </a:prstGeom>
          <a:noFill/>
        </p:spPr>
        <p:txBody>
          <a:bodyPr wrap="none" rtlCol="0">
            <a:spAutoFit/>
          </a:bodyPr>
          <a:lstStyle/>
          <a:p>
            <a:r>
              <a:rPr lang="en-GB" sz="3200" dirty="0" smtClean="0">
                <a:solidFill>
                  <a:schemeClr val="bg2">
                    <a:lumMod val="50000"/>
                  </a:schemeClr>
                </a:solidFill>
              </a:rPr>
              <a:t>Naloxone Distributions</a:t>
            </a:r>
            <a:endParaRPr lang="en-GB" sz="3200" dirty="0">
              <a:solidFill>
                <a:schemeClr val="bg2">
                  <a:lumMod val="50000"/>
                </a:schemeClr>
              </a:solidFill>
            </a:endParaRPr>
          </a:p>
        </p:txBody>
      </p:sp>
    </p:spTree>
    <p:extLst>
      <p:ext uri="{BB962C8B-B14F-4D97-AF65-F5344CB8AC3E}">
        <p14:creationId xmlns:p14="http://schemas.microsoft.com/office/powerpoint/2010/main" val="397262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go"/>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29976" y="435641"/>
            <a:ext cx="11203112" cy="330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251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3422" y="1165145"/>
            <a:ext cx="10515600" cy="2693791"/>
          </a:xfrm>
        </p:spPr>
        <p:txBody>
          <a:bodyPr>
            <a:normAutofit fontScale="90000"/>
          </a:bodyPr>
          <a:lstStyle/>
          <a:p>
            <a:r>
              <a:rPr lang="en-GB" b="1" u="sng" dirty="0" smtClean="0">
                <a:solidFill>
                  <a:schemeClr val="bg1"/>
                </a:solidFill>
                <a:latin typeface="Arial" panose="020B0604020202020204" pitchFamily="34" charset="0"/>
                <a:cs typeface="Arial" panose="020B0604020202020204" pitchFamily="34" charset="0"/>
              </a:rPr>
              <a:t>Heroin assisted treatment</a:t>
            </a:r>
            <a:r>
              <a:rPr lang="en-GB" b="1" u="sng" dirty="0">
                <a:solidFill>
                  <a:schemeClr val="bg1"/>
                </a:solidFill>
                <a:latin typeface="Arial" panose="020B0604020202020204" pitchFamily="34" charset="0"/>
                <a:cs typeface="Arial" panose="020B0604020202020204" pitchFamily="34" charset="0"/>
              </a:rPr>
              <a:t/>
            </a:r>
            <a:br>
              <a:rPr lang="en-GB" b="1" u="sng" dirty="0">
                <a:solidFill>
                  <a:schemeClr val="bg1"/>
                </a:solidFill>
                <a:latin typeface="Arial" panose="020B0604020202020204" pitchFamily="34" charset="0"/>
                <a:cs typeface="Arial" panose="020B0604020202020204" pitchFamily="34" charset="0"/>
              </a:rPr>
            </a:br>
            <a:r>
              <a:rPr lang="en-GB" b="1" dirty="0" smtClean="0">
                <a:solidFill>
                  <a:schemeClr val="bg1"/>
                </a:solidFill>
                <a:latin typeface="Arial" panose="020B0604020202020204" pitchFamily="34" charset="0"/>
                <a:cs typeface="Arial" panose="020B0604020202020204" pitchFamily="34" charset="0"/>
              </a:rPr>
              <a:t>- </a:t>
            </a:r>
            <a:r>
              <a:rPr lang="en-GB" sz="3100" b="1" dirty="0" smtClean="0">
                <a:solidFill>
                  <a:schemeClr val="bg1"/>
                </a:solidFill>
                <a:latin typeface="Arial" panose="020B0604020202020204" pitchFamily="34" charset="0"/>
                <a:cs typeface="Arial" panose="020B0604020202020204" pitchFamily="34" charset="0"/>
              </a:rPr>
              <a:t>UK </a:t>
            </a:r>
            <a:r>
              <a:rPr lang="en-GB" sz="3100" b="1" dirty="0">
                <a:solidFill>
                  <a:schemeClr val="bg1"/>
                </a:solidFill>
                <a:latin typeface="Arial" panose="020B0604020202020204" pitchFamily="34" charset="0"/>
                <a:cs typeface="Arial" panose="020B0604020202020204" pitchFamily="34" charset="0"/>
              </a:rPr>
              <a:t>RIOTT trials – </a:t>
            </a:r>
            <a:r>
              <a:rPr lang="en-GB" sz="3100" b="1" dirty="0" smtClean="0">
                <a:solidFill>
                  <a:schemeClr val="bg1"/>
                </a:solidFill>
                <a:latin typeface="Arial" panose="020B0604020202020204" pitchFamily="34" charset="0"/>
                <a:cs typeface="Arial" panose="020B0604020202020204" pitchFamily="34" charset="0"/>
              </a:rPr>
              <a:t>Evidenced that the heaviest heroin using 10 to 15% consumed 50 to 66% of illicit street heroin </a:t>
            </a:r>
            <a:br>
              <a:rPr lang="en-GB" sz="3100" b="1" dirty="0" smtClean="0">
                <a:solidFill>
                  <a:schemeClr val="bg1"/>
                </a:solidFill>
                <a:latin typeface="Arial" panose="020B0604020202020204" pitchFamily="34" charset="0"/>
                <a:cs typeface="Arial" panose="020B0604020202020204" pitchFamily="34" charset="0"/>
              </a:rPr>
            </a:br>
            <a:r>
              <a:rPr lang="en-GB" sz="3100" b="1" dirty="0" smtClean="0">
                <a:solidFill>
                  <a:schemeClr val="bg1"/>
                </a:solidFill>
                <a:latin typeface="Arial" panose="020B0604020202020204" pitchFamily="34" charset="0"/>
                <a:cs typeface="Arial" panose="020B0604020202020204" pitchFamily="34" charset="0"/>
              </a:rPr>
              <a:t>- By prescribing medical diamorphine to this group (127) crime reduce </a:t>
            </a:r>
            <a:br>
              <a:rPr lang="en-GB" sz="3100" b="1" dirty="0" smtClean="0">
                <a:solidFill>
                  <a:schemeClr val="bg1"/>
                </a:solidFill>
                <a:latin typeface="Arial" panose="020B0604020202020204" pitchFamily="34" charset="0"/>
                <a:cs typeface="Arial" panose="020B0604020202020204" pitchFamily="34" charset="0"/>
              </a:rPr>
            </a:br>
            <a:r>
              <a:rPr lang="en-GB" sz="3100" b="1" dirty="0" smtClean="0">
                <a:solidFill>
                  <a:schemeClr val="bg1"/>
                </a:solidFill>
                <a:latin typeface="Arial" panose="020B0604020202020204" pitchFamily="34" charset="0"/>
                <a:cs typeface="Arial" panose="020B0604020202020204" pitchFamily="34" charset="0"/>
              </a:rPr>
              <a:t>- 30 </a:t>
            </a:r>
            <a:r>
              <a:rPr lang="en-GB" sz="3100" b="1" dirty="0">
                <a:solidFill>
                  <a:schemeClr val="bg1"/>
                </a:solidFill>
                <a:latin typeface="Arial" panose="020B0604020202020204" pitchFamily="34" charset="0"/>
                <a:cs typeface="Arial" panose="020B0604020202020204" pitchFamily="34" charset="0"/>
              </a:rPr>
              <a:t>days prior to entering treatment </a:t>
            </a:r>
            <a:r>
              <a:rPr lang="en-GB" sz="3100" b="1" dirty="0" smtClean="0">
                <a:solidFill>
                  <a:schemeClr val="bg1"/>
                </a:solidFill>
                <a:latin typeface="Arial" panose="020B0604020202020204" pitchFamily="34" charset="0"/>
                <a:cs typeface="Arial" panose="020B0604020202020204" pitchFamily="34" charset="0"/>
              </a:rPr>
              <a:t>there were </a:t>
            </a:r>
            <a:r>
              <a:rPr lang="en-GB" sz="3100" b="1" dirty="0">
                <a:solidFill>
                  <a:schemeClr val="bg1"/>
                </a:solidFill>
                <a:latin typeface="Arial" panose="020B0604020202020204" pitchFamily="34" charset="0"/>
                <a:cs typeface="Arial" panose="020B0604020202020204" pitchFamily="34" charset="0"/>
              </a:rPr>
              <a:t>3907</a:t>
            </a:r>
            <a:r>
              <a:rPr lang="en-GB" sz="3100" b="1" dirty="0" smtClean="0">
                <a:solidFill>
                  <a:schemeClr val="bg1"/>
                </a:solidFill>
                <a:latin typeface="Arial" panose="020B0604020202020204" pitchFamily="34" charset="0"/>
                <a:cs typeface="Arial" panose="020B0604020202020204" pitchFamily="34" charset="0"/>
              </a:rPr>
              <a:t> </a:t>
            </a:r>
            <a:r>
              <a:rPr lang="en-GB" sz="3100" b="1" u="sng" dirty="0" smtClean="0">
                <a:solidFill>
                  <a:schemeClr val="bg1"/>
                </a:solidFill>
                <a:latin typeface="Arial" panose="020B0604020202020204" pitchFamily="34" charset="0"/>
                <a:cs typeface="Arial" panose="020B0604020202020204" pitchFamily="34" charset="0"/>
              </a:rPr>
              <a:t>unrecorded</a:t>
            </a:r>
            <a:r>
              <a:rPr lang="en-GB" sz="3100" b="1" dirty="0" smtClean="0">
                <a:solidFill>
                  <a:schemeClr val="bg1"/>
                </a:solidFill>
                <a:latin typeface="Arial" panose="020B0604020202020204" pitchFamily="34" charset="0"/>
                <a:cs typeface="Arial" panose="020B0604020202020204" pitchFamily="34" charset="0"/>
              </a:rPr>
              <a:t> crimes committed by this group </a:t>
            </a:r>
            <a:br>
              <a:rPr lang="en-GB" sz="3100" b="1" dirty="0" smtClean="0">
                <a:solidFill>
                  <a:schemeClr val="bg1"/>
                </a:solidFill>
                <a:latin typeface="Arial" panose="020B0604020202020204" pitchFamily="34" charset="0"/>
                <a:cs typeface="Arial" panose="020B0604020202020204" pitchFamily="34" charset="0"/>
              </a:rPr>
            </a:br>
            <a:r>
              <a:rPr lang="en-GB" sz="3100" b="1" dirty="0" smtClean="0">
                <a:solidFill>
                  <a:schemeClr val="bg1"/>
                </a:solidFill>
                <a:latin typeface="Arial" panose="020B0604020202020204" pitchFamily="34" charset="0"/>
                <a:cs typeface="Arial" panose="020B0604020202020204" pitchFamily="34" charset="0"/>
              </a:rPr>
              <a:t>- The </a:t>
            </a:r>
            <a:r>
              <a:rPr lang="en-GB" sz="3100" b="1" dirty="0">
                <a:solidFill>
                  <a:schemeClr val="bg1"/>
                </a:solidFill>
                <a:latin typeface="Arial" panose="020B0604020202020204" pitchFamily="34" charset="0"/>
                <a:cs typeface="Arial" panose="020B0604020202020204" pitchFamily="34" charset="0"/>
              </a:rPr>
              <a:t>total number of crimes committed in the 30days prior to the six month interview had reduced in all groups to a total of </a:t>
            </a:r>
            <a:r>
              <a:rPr lang="en-GB" sz="3100" b="1" dirty="0" smtClean="0">
                <a:solidFill>
                  <a:schemeClr val="bg1"/>
                </a:solidFill>
                <a:latin typeface="Arial" panose="020B0604020202020204" pitchFamily="34" charset="0"/>
                <a:cs typeface="Arial" panose="020B0604020202020204" pitchFamily="34" charset="0"/>
              </a:rPr>
              <a:t>849 (78%)</a:t>
            </a:r>
            <a:br>
              <a:rPr lang="en-GB" sz="3100" b="1" dirty="0" smtClean="0">
                <a:solidFill>
                  <a:schemeClr val="bg1"/>
                </a:solidFill>
                <a:latin typeface="Arial" panose="020B0604020202020204" pitchFamily="34" charset="0"/>
                <a:cs typeface="Arial" panose="020B0604020202020204" pitchFamily="34" charset="0"/>
              </a:rPr>
            </a:br>
            <a:endParaRPr lang="en-GB" sz="3100" b="1"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11050580" y="9106050"/>
            <a:ext cx="4809315" cy="3190761"/>
          </a:xfrm>
        </p:spPr>
        <p:txBody>
          <a:bodyPr/>
          <a:lstStyle/>
          <a:p>
            <a:endParaRPr lang="en-GB" dirty="0" smtClean="0"/>
          </a:p>
          <a:p>
            <a:endParaRPr lang="en-GB" dirty="0"/>
          </a:p>
        </p:txBody>
      </p:sp>
      <p:pic>
        <p:nvPicPr>
          <p:cNvPr id="2050" name="Picture 2" descr="Image result for heroin assisted treatment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8553" y="4068177"/>
            <a:ext cx="7644689" cy="2646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405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6853" y="257175"/>
            <a:ext cx="11712539" cy="6348413"/>
          </a:xfrm>
        </p:spPr>
      </p:pic>
    </p:spTree>
    <p:extLst>
      <p:ext uri="{BB962C8B-B14F-4D97-AF65-F5344CB8AC3E}">
        <p14:creationId xmlns:p14="http://schemas.microsoft.com/office/powerpoint/2010/main" val="1012064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8500" y="225425"/>
            <a:ext cx="5517222" cy="6453188"/>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5864" y="225424"/>
            <a:ext cx="5609691" cy="6453189"/>
          </a:xfrm>
          <a:prstGeom prst="rect">
            <a:avLst/>
          </a:prstGeom>
        </p:spPr>
      </p:pic>
    </p:spTree>
    <p:extLst>
      <p:ext uri="{BB962C8B-B14F-4D97-AF65-F5344CB8AC3E}">
        <p14:creationId xmlns:p14="http://schemas.microsoft.com/office/powerpoint/2010/main" val="2757136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4387" y="298450"/>
            <a:ext cx="11763910" cy="6235700"/>
          </a:xfrm>
        </p:spPr>
      </p:pic>
    </p:spTree>
    <p:extLst>
      <p:ext uri="{BB962C8B-B14F-4D97-AF65-F5344CB8AC3E}">
        <p14:creationId xmlns:p14="http://schemas.microsoft.com/office/powerpoint/2010/main" val="3701717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315" y="2368585"/>
            <a:ext cx="10515600" cy="1325563"/>
          </a:xfrm>
        </p:spPr>
        <p:txBody>
          <a:bodyPr/>
          <a:lstStyle/>
          <a:p>
            <a:r>
              <a:rPr lang="en-GB" b="1" dirty="0" smtClean="0">
                <a:solidFill>
                  <a:schemeClr val="bg1"/>
                </a:solidFill>
                <a:latin typeface="Arial" panose="020B0604020202020204" pitchFamily="34" charset="0"/>
                <a:cs typeface="Arial" panose="020B0604020202020204" pitchFamily="34" charset="0"/>
              </a:rPr>
              <a:t>The Homeless man…. What the nurse described… and what the Police say…</a:t>
            </a:r>
            <a:endParaRPr lang="en-GB" dirty="0"/>
          </a:p>
        </p:txBody>
      </p:sp>
    </p:spTree>
    <p:extLst>
      <p:ext uri="{BB962C8B-B14F-4D97-AF65-F5344CB8AC3E}">
        <p14:creationId xmlns:p14="http://schemas.microsoft.com/office/powerpoint/2010/main" val="2733819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306" y="287676"/>
            <a:ext cx="11630345" cy="6186309"/>
          </a:xfrm>
          <a:prstGeom prst="rect">
            <a:avLst/>
          </a:prstGeom>
        </p:spPr>
        <p:txBody>
          <a:bodyPr wrap="square">
            <a:spAutoFit/>
          </a:bodyPr>
          <a:lstStyle/>
          <a:p>
            <a:pPr algn="ctr"/>
            <a:r>
              <a:rPr lang="en-GB" sz="4400" b="1" u="sng" dirty="0">
                <a:solidFill>
                  <a:schemeClr val="bg1"/>
                </a:solidFill>
                <a:latin typeface="Arial" panose="020B0604020202020204" pitchFamily="34" charset="0"/>
                <a:cs typeface="Arial" panose="020B0604020202020204" pitchFamily="34" charset="0"/>
              </a:rPr>
              <a:t>Supervised injection </a:t>
            </a:r>
            <a:r>
              <a:rPr lang="en-GB" sz="4400" b="1" u="sng" dirty="0" smtClean="0">
                <a:solidFill>
                  <a:schemeClr val="bg1"/>
                </a:solidFill>
                <a:latin typeface="Arial" panose="020B0604020202020204" pitchFamily="34" charset="0"/>
                <a:cs typeface="Arial" panose="020B0604020202020204" pitchFamily="34" charset="0"/>
              </a:rPr>
              <a:t>facilities</a:t>
            </a:r>
          </a:p>
          <a:p>
            <a:pPr algn="ctr"/>
            <a:endParaRPr lang="en-GB" sz="4400" b="1" dirty="0" smtClean="0">
              <a:solidFill>
                <a:schemeClr val="bg1"/>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4400" b="1" dirty="0" smtClean="0">
                <a:solidFill>
                  <a:schemeClr val="bg1"/>
                </a:solidFill>
                <a:latin typeface="Arial" panose="020B0604020202020204" pitchFamily="34" charset="0"/>
                <a:cs typeface="Arial" panose="020B0604020202020204" pitchFamily="34" charset="0"/>
              </a:rPr>
              <a:t>What </a:t>
            </a:r>
            <a:r>
              <a:rPr lang="en-GB" sz="4400" b="1" dirty="0">
                <a:solidFill>
                  <a:schemeClr val="bg1"/>
                </a:solidFill>
                <a:latin typeface="Arial" panose="020B0604020202020204" pitchFamily="34" charset="0"/>
                <a:cs typeface="Arial" panose="020B0604020202020204" pitchFamily="34" charset="0"/>
              </a:rPr>
              <a:t>are they</a:t>
            </a:r>
            <a:r>
              <a:rPr lang="en-GB" sz="4400" b="1" dirty="0" smtClean="0">
                <a:solidFill>
                  <a:schemeClr val="bg1"/>
                </a:solidFill>
                <a:latin typeface="Arial" panose="020B0604020202020204" pitchFamily="34" charset="0"/>
                <a:cs typeface="Arial" panose="020B0604020202020204" pitchFamily="34" charset="0"/>
              </a:rPr>
              <a:t>? = </a:t>
            </a:r>
            <a:r>
              <a:rPr lang="en-GB" sz="4400" b="1" dirty="0" smtClean="0">
                <a:solidFill>
                  <a:srgbClr val="FFFF00"/>
                </a:solidFill>
                <a:latin typeface="Arial" panose="020B0604020202020204" pitchFamily="34" charset="0"/>
                <a:cs typeface="Arial" panose="020B0604020202020204" pitchFamily="34" charset="0"/>
              </a:rPr>
              <a:t>safe spaces</a:t>
            </a:r>
          </a:p>
          <a:p>
            <a:pPr marL="571500" indent="-571500">
              <a:buFont typeface="Arial" panose="020B0604020202020204" pitchFamily="34" charset="0"/>
              <a:buChar char="•"/>
            </a:pPr>
            <a:r>
              <a:rPr lang="en-GB" sz="4400" b="1" dirty="0" smtClean="0">
                <a:solidFill>
                  <a:schemeClr val="bg1"/>
                </a:solidFill>
                <a:latin typeface="Arial" panose="020B0604020202020204" pitchFamily="34" charset="0"/>
                <a:cs typeface="Arial" panose="020B0604020202020204" pitchFamily="34" charset="0"/>
              </a:rPr>
              <a:t>Why </a:t>
            </a:r>
            <a:r>
              <a:rPr lang="en-GB" sz="4400" b="1" dirty="0">
                <a:solidFill>
                  <a:schemeClr val="bg1"/>
                </a:solidFill>
                <a:latin typeface="Arial" panose="020B0604020202020204" pitchFamily="34" charset="0"/>
                <a:cs typeface="Arial" panose="020B0604020202020204" pitchFamily="34" charset="0"/>
              </a:rPr>
              <a:t>do communities need them</a:t>
            </a:r>
            <a:r>
              <a:rPr lang="en-GB" sz="4400" b="1" dirty="0" smtClean="0">
                <a:solidFill>
                  <a:schemeClr val="bg1"/>
                </a:solidFill>
                <a:latin typeface="Arial" panose="020B0604020202020204" pitchFamily="34" charset="0"/>
                <a:cs typeface="Arial" panose="020B0604020202020204" pitchFamily="34" charset="0"/>
              </a:rPr>
              <a:t>?</a:t>
            </a:r>
          </a:p>
          <a:p>
            <a:pPr marL="571500" indent="-571500">
              <a:buFont typeface="Arial" panose="020B0604020202020204" pitchFamily="34" charset="0"/>
              <a:buChar char="•"/>
            </a:pPr>
            <a:r>
              <a:rPr lang="en-GB" sz="4400" b="1" dirty="0" smtClean="0">
                <a:solidFill>
                  <a:schemeClr val="bg1"/>
                </a:solidFill>
                <a:latin typeface="Arial" panose="020B0604020202020204" pitchFamily="34" charset="0"/>
                <a:cs typeface="Arial" panose="020B0604020202020204" pitchFamily="34" charset="0"/>
              </a:rPr>
              <a:t>Political position – </a:t>
            </a:r>
            <a:r>
              <a:rPr lang="en-GB" sz="4400" b="1" dirty="0" smtClean="0">
                <a:solidFill>
                  <a:srgbClr val="FFFF00"/>
                </a:solidFill>
                <a:latin typeface="Arial" panose="020B0604020202020204" pitchFamily="34" charset="0"/>
                <a:cs typeface="Arial" panose="020B0604020202020204" pitchFamily="34" charset="0"/>
              </a:rPr>
              <a:t>Honeypot effect?</a:t>
            </a:r>
          </a:p>
          <a:p>
            <a:pPr marL="571500" indent="-571500">
              <a:buFont typeface="Arial" panose="020B0604020202020204" pitchFamily="34" charset="0"/>
              <a:buChar char="•"/>
            </a:pPr>
            <a:r>
              <a:rPr lang="en-GB" sz="4400" b="1" dirty="0" smtClean="0">
                <a:solidFill>
                  <a:schemeClr val="bg1"/>
                </a:solidFill>
                <a:latin typeface="Arial" panose="020B0604020202020204" pitchFamily="34" charset="0"/>
                <a:cs typeface="Arial" panose="020B0604020202020204" pitchFamily="34" charset="0"/>
              </a:rPr>
              <a:t>How </a:t>
            </a:r>
            <a:r>
              <a:rPr lang="en-GB" sz="4400" b="1" dirty="0">
                <a:solidFill>
                  <a:schemeClr val="bg1"/>
                </a:solidFill>
                <a:latin typeface="Arial" panose="020B0604020202020204" pitchFamily="34" charset="0"/>
                <a:cs typeface="Arial" panose="020B0604020202020204" pitchFamily="34" charset="0"/>
              </a:rPr>
              <a:t>do you Police them</a:t>
            </a:r>
            <a:r>
              <a:rPr lang="en-GB" sz="4400" b="1" dirty="0" smtClean="0">
                <a:solidFill>
                  <a:schemeClr val="bg1"/>
                </a:solidFill>
                <a:latin typeface="Arial" panose="020B0604020202020204" pitchFamily="34" charset="0"/>
                <a:cs typeface="Arial" panose="020B0604020202020204" pitchFamily="34" charset="0"/>
              </a:rPr>
              <a:t>? – </a:t>
            </a:r>
            <a:r>
              <a:rPr lang="en-GB" sz="4400" b="1" dirty="0" smtClean="0">
                <a:solidFill>
                  <a:srgbClr val="FFFF00"/>
                </a:solidFill>
                <a:latin typeface="Arial" panose="020B0604020202020204" pitchFamily="34" charset="0"/>
                <a:cs typeface="Arial" panose="020B0604020202020204" pitchFamily="34" charset="0"/>
              </a:rPr>
              <a:t>Diversion?</a:t>
            </a:r>
          </a:p>
          <a:p>
            <a:pPr marL="571500" indent="-571500">
              <a:buFont typeface="Arial" panose="020B0604020202020204" pitchFamily="34" charset="0"/>
              <a:buChar char="•"/>
            </a:pPr>
            <a:r>
              <a:rPr lang="en-GB" sz="4400" b="1" dirty="0" smtClean="0">
                <a:solidFill>
                  <a:schemeClr val="bg1"/>
                </a:solidFill>
                <a:latin typeface="Arial" panose="020B0604020202020204" pitchFamily="34" charset="0"/>
                <a:cs typeface="Arial" panose="020B0604020202020204" pitchFamily="34" charset="0"/>
              </a:rPr>
              <a:t>Legal position – </a:t>
            </a:r>
            <a:r>
              <a:rPr lang="en-GB" sz="4400" b="1" dirty="0" smtClean="0">
                <a:solidFill>
                  <a:srgbClr val="FFFF00"/>
                </a:solidFill>
                <a:latin typeface="Arial" panose="020B0604020202020204" pitchFamily="34" charset="0"/>
                <a:cs typeface="Arial" panose="020B0604020202020204" pitchFamily="34" charset="0"/>
              </a:rPr>
              <a:t>S8 MDA, S44,45,46 SCA</a:t>
            </a:r>
            <a:endParaRPr lang="en-GB" sz="4400" b="1" dirty="0">
              <a:solidFill>
                <a:srgbClr val="FFFF00"/>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4400" b="1" dirty="0" smtClean="0">
                <a:solidFill>
                  <a:schemeClr val="bg1"/>
                </a:solidFill>
                <a:latin typeface="Arial" panose="020B0604020202020204" pitchFamily="34" charset="0"/>
                <a:cs typeface="Arial" panose="020B0604020202020204" pitchFamily="34" charset="0"/>
              </a:rPr>
              <a:t>Public interest test? MoU? Lawfully audacious</a:t>
            </a:r>
          </a:p>
        </p:txBody>
      </p:sp>
    </p:spTree>
    <p:extLst>
      <p:ext uri="{BB962C8B-B14F-4D97-AF65-F5344CB8AC3E}">
        <p14:creationId xmlns:p14="http://schemas.microsoft.com/office/powerpoint/2010/main" val="1729859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stretch>
            <a:fillRect/>
          </a:stretch>
        </p:blipFill>
        <p:spPr>
          <a:xfrm>
            <a:off x="384866" y="89648"/>
            <a:ext cx="11394758" cy="6631582"/>
          </a:xfrm>
          <a:prstGeom prst="rect">
            <a:avLst/>
          </a:prstGeom>
        </p:spPr>
      </p:pic>
    </p:spTree>
    <p:extLst>
      <p:ext uri="{BB962C8B-B14F-4D97-AF65-F5344CB8AC3E}">
        <p14:creationId xmlns:p14="http://schemas.microsoft.com/office/powerpoint/2010/main" val="3617370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129" y="484094"/>
            <a:ext cx="11381249" cy="5692869"/>
          </a:xfrm>
        </p:spPr>
        <p:txBody>
          <a:bodyPr>
            <a:normAutofit fontScale="40000" lnSpcReduction="20000"/>
          </a:bodyPr>
          <a:lstStyle/>
          <a:p>
            <a:pPr marL="0" indent="0">
              <a:buNone/>
            </a:pPr>
            <a:r>
              <a:rPr lang="en-GB" sz="7700" dirty="0" smtClean="0">
                <a:solidFill>
                  <a:srgbClr val="FFFF00"/>
                </a:solidFill>
                <a:latin typeface="Arial" panose="020B0604020202020204" pitchFamily="34" charset="0"/>
                <a:cs typeface="Arial" panose="020B0604020202020204" pitchFamily="34" charset="0"/>
              </a:rPr>
              <a:t>Thank you…</a:t>
            </a:r>
          </a:p>
          <a:p>
            <a:pPr marL="0" indent="0">
              <a:buNone/>
            </a:pPr>
            <a:endParaRPr lang="en-GB" sz="7700" dirty="0">
              <a:solidFill>
                <a:schemeClr val="bg1"/>
              </a:solidFill>
              <a:latin typeface="Arial" panose="020B0604020202020204" pitchFamily="34" charset="0"/>
              <a:cs typeface="Arial" panose="020B0604020202020204" pitchFamily="34" charset="0"/>
            </a:endParaRPr>
          </a:p>
          <a:p>
            <a:pPr marL="0" indent="0">
              <a:buNone/>
            </a:pPr>
            <a:r>
              <a:rPr lang="en-GB" sz="11000" dirty="0" smtClean="0">
                <a:solidFill>
                  <a:schemeClr val="bg1"/>
                </a:solidFill>
                <a:latin typeface="Arial" panose="020B0604020202020204" pitchFamily="34" charset="0"/>
                <a:cs typeface="Arial" panose="020B0604020202020204" pitchFamily="34" charset="0"/>
              </a:rPr>
              <a:t>But… Please don’t listen to me!</a:t>
            </a:r>
          </a:p>
          <a:p>
            <a:pPr marL="0" indent="0">
              <a:buNone/>
            </a:pPr>
            <a:endParaRPr lang="en-GB" sz="9600" dirty="0">
              <a:solidFill>
                <a:schemeClr val="bg1"/>
              </a:solidFill>
              <a:latin typeface="Arial" panose="020B0604020202020204" pitchFamily="34" charset="0"/>
              <a:cs typeface="Arial" panose="020B0604020202020204" pitchFamily="34" charset="0"/>
            </a:endParaRPr>
          </a:p>
          <a:p>
            <a:pPr marL="0" indent="0">
              <a:buNone/>
            </a:pPr>
            <a:r>
              <a:rPr lang="en-GB" sz="18000" dirty="0" smtClean="0">
                <a:solidFill>
                  <a:schemeClr val="bg1"/>
                </a:solidFill>
                <a:latin typeface="Arial" panose="020B0604020202020204" pitchFamily="34" charset="0"/>
                <a:cs typeface="Arial" panose="020B0604020202020204" pitchFamily="34" charset="0"/>
              </a:rPr>
              <a:t>Listen to the evidence…</a:t>
            </a:r>
          </a:p>
          <a:p>
            <a:pPr marL="0" indent="0">
              <a:buNone/>
            </a:pPr>
            <a:endParaRPr lang="en-GB" sz="11400" dirty="0">
              <a:solidFill>
                <a:schemeClr val="bg1"/>
              </a:solidFill>
              <a:latin typeface="Arial" panose="020B0604020202020204" pitchFamily="34" charset="0"/>
              <a:cs typeface="Arial" panose="020B0604020202020204" pitchFamily="34" charset="0"/>
            </a:endParaRPr>
          </a:p>
          <a:p>
            <a:pPr marL="0" indent="0">
              <a:buNone/>
            </a:pPr>
            <a:r>
              <a:rPr lang="en-GB" sz="11000" dirty="0" smtClean="0">
                <a:solidFill>
                  <a:schemeClr val="bg1"/>
                </a:solidFill>
                <a:latin typeface="Arial" panose="020B0604020202020204" pitchFamily="34" charset="0"/>
                <a:cs typeface="Arial" panose="020B0604020202020204" pitchFamily="34" charset="0"/>
              </a:rPr>
              <a:t>Together, we need to act now..</a:t>
            </a:r>
            <a:endParaRPr lang="en-GB" sz="11000" dirty="0">
              <a:solidFill>
                <a:schemeClr val="bg1"/>
              </a:solidFill>
              <a:latin typeface="Arial" panose="020B0604020202020204" pitchFamily="34" charset="0"/>
              <a:cs typeface="Arial" panose="020B0604020202020204" pitchFamily="34" charset="0"/>
            </a:endParaRPr>
          </a:p>
          <a:p>
            <a:endParaRPr lang="en-GB" sz="9600" dirty="0" smtClean="0">
              <a:solidFill>
                <a:schemeClr val="bg1"/>
              </a:solidFill>
              <a:latin typeface="Arial" panose="020B0604020202020204" pitchFamily="34" charset="0"/>
              <a:cs typeface="Arial" panose="020B0604020202020204" pitchFamily="34" charset="0"/>
            </a:endParaRPr>
          </a:p>
          <a:p>
            <a:endParaRPr lang="en-GB" sz="9600" dirty="0">
              <a:solidFill>
                <a:schemeClr val="bg1"/>
              </a:solidFill>
              <a:latin typeface="Arial" panose="020B0604020202020204" pitchFamily="34" charset="0"/>
              <a:cs typeface="Arial" panose="020B0604020202020204" pitchFamily="34" charset="0"/>
            </a:endParaRPr>
          </a:p>
          <a:p>
            <a:pPr marL="0" indent="0">
              <a:buNone/>
            </a:pPr>
            <a:r>
              <a:rPr lang="en-GB" sz="6000" dirty="0" smtClean="0">
                <a:solidFill>
                  <a:srgbClr val="FFFF00"/>
                </a:solidFill>
                <a:latin typeface="Arial" panose="020B0604020202020204" pitchFamily="34" charset="0"/>
                <a:cs typeface="Arial" panose="020B0604020202020204" pitchFamily="34" charset="0"/>
              </a:rPr>
              <a:t>Support not punish</a:t>
            </a:r>
            <a:endParaRPr lang="en-GB" sz="6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2798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846" y="0"/>
            <a:ext cx="10515600" cy="1325563"/>
          </a:xfrm>
        </p:spPr>
        <p:txBody>
          <a:bodyPr>
            <a:normAutofit/>
          </a:bodyPr>
          <a:lstStyle/>
          <a:p>
            <a:r>
              <a:rPr lang="en-GB" dirty="0" smtClean="0">
                <a:solidFill>
                  <a:schemeClr val="bg1"/>
                </a:solidFill>
              </a:rPr>
              <a:t>Bibliography	</a:t>
            </a:r>
            <a:endParaRPr lang="en-GB" dirty="0">
              <a:solidFill>
                <a:schemeClr val="bg1"/>
              </a:solidFill>
            </a:endParaRPr>
          </a:p>
        </p:txBody>
      </p:sp>
      <p:sp>
        <p:nvSpPr>
          <p:cNvPr id="3" name="Content Placeholder 2"/>
          <p:cNvSpPr>
            <a:spLocks noGrp="1"/>
          </p:cNvSpPr>
          <p:nvPr>
            <p:ph idx="1"/>
          </p:nvPr>
        </p:nvSpPr>
        <p:spPr>
          <a:xfrm>
            <a:off x="838200" y="1027906"/>
            <a:ext cx="10515600" cy="4840532"/>
          </a:xfrm>
        </p:spPr>
        <p:txBody>
          <a:bodyPr>
            <a:noAutofit/>
          </a:bodyPr>
          <a:lstStyle/>
          <a:p>
            <a:endParaRPr lang="en-US" dirty="0" smtClean="0">
              <a:solidFill>
                <a:schemeClr val="bg1"/>
              </a:solidFill>
            </a:endParaRPr>
          </a:p>
          <a:p>
            <a:r>
              <a:rPr lang="en-US" dirty="0" smtClean="0">
                <a:solidFill>
                  <a:schemeClr val="bg1"/>
                </a:solidFill>
              </a:rPr>
              <a:t>Albrecht</a:t>
            </a:r>
            <a:r>
              <a:rPr lang="en-US" dirty="0">
                <a:solidFill>
                  <a:schemeClr val="bg1"/>
                </a:solidFill>
              </a:rPr>
              <a:t>, G., &amp; Ludwig-</a:t>
            </a:r>
            <a:r>
              <a:rPr lang="en-US" dirty="0" err="1">
                <a:solidFill>
                  <a:schemeClr val="bg1"/>
                </a:solidFill>
              </a:rPr>
              <a:t>Mayerhofer</a:t>
            </a:r>
            <a:r>
              <a:rPr lang="en-US" dirty="0">
                <a:solidFill>
                  <a:schemeClr val="bg1"/>
                </a:solidFill>
              </a:rPr>
              <a:t>, L. (2011). </a:t>
            </a:r>
            <a:r>
              <a:rPr lang="en-US" i="1" dirty="0">
                <a:solidFill>
                  <a:schemeClr val="bg1"/>
                </a:solidFill>
              </a:rPr>
              <a:t>Diversion and Informal Social Control.</a:t>
            </a:r>
            <a:r>
              <a:rPr lang="en-US" dirty="0">
                <a:solidFill>
                  <a:schemeClr val="bg1"/>
                </a:solidFill>
              </a:rPr>
              <a:t> Berlin: De </a:t>
            </a:r>
            <a:r>
              <a:rPr lang="en-US" dirty="0" err="1">
                <a:solidFill>
                  <a:schemeClr val="bg1"/>
                </a:solidFill>
              </a:rPr>
              <a:t>Gruyter</a:t>
            </a:r>
            <a:r>
              <a:rPr lang="en-US" dirty="0">
                <a:solidFill>
                  <a:schemeClr val="bg1"/>
                </a:solidFill>
              </a:rPr>
              <a:t> </a:t>
            </a:r>
            <a:r>
              <a:rPr lang="en-US" dirty="0" smtClean="0">
                <a:solidFill>
                  <a:schemeClr val="bg1"/>
                </a:solidFill>
              </a:rPr>
              <a:t>Inc.</a:t>
            </a:r>
            <a:endParaRPr lang="en-GB" dirty="0" smtClean="0">
              <a:solidFill>
                <a:schemeClr val="bg1"/>
              </a:solidFill>
            </a:endParaRPr>
          </a:p>
          <a:p>
            <a:r>
              <a:rPr lang="en-US" dirty="0" smtClean="0">
                <a:solidFill>
                  <a:schemeClr val="bg1"/>
                </a:solidFill>
              </a:rPr>
              <a:t>Bean</a:t>
            </a:r>
            <a:r>
              <a:rPr lang="en-US" dirty="0">
                <a:solidFill>
                  <a:schemeClr val="bg1"/>
                </a:solidFill>
              </a:rPr>
              <a:t>, P. (2014). </a:t>
            </a:r>
            <a:r>
              <a:rPr lang="en-US" i="1" dirty="0">
                <a:solidFill>
                  <a:schemeClr val="bg1"/>
                </a:solidFill>
              </a:rPr>
              <a:t>Drugs and Crime.</a:t>
            </a:r>
            <a:r>
              <a:rPr lang="en-US" dirty="0">
                <a:solidFill>
                  <a:schemeClr val="bg1"/>
                </a:solidFill>
              </a:rPr>
              <a:t> London: </a:t>
            </a:r>
            <a:r>
              <a:rPr lang="en-US" dirty="0" smtClean="0">
                <a:solidFill>
                  <a:schemeClr val="bg1"/>
                </a:solidFill>
              </a:rPr>
              <a:t>Routledge.</a:t>
            </a:r>
            <a:endParaRPr lang="en-GB" dirty="0" smtClean="0">
              <a:solidFill>
                <a:schemeClr val="bg1"/>
              </a:solidFill>
            </a:endParaRPr>
          </a:p>
          <a:p>
            <a:r>
              <a:rPr lang="en-US" dirty="0" smtClean="0">
                <a:solidFill>
                  <a:schemeClr val="bg1"/>
                </a:solidFill>
              </a:rPr>
              <a:t>Best</a:t>
            </a:r>
            <a:r>
              <a:rPr lang="en-US" dirty="0">
                <a:solidFill>
                  <a:schemeClr val="bg1"/>
                </a:solidFill>
              </a:rPr>
              <a:t>, D. H. (2003). Getting by with a little help from your friends: The impact of peer networks on criminality in a co </a:t>
            </a:r>
            <a:r>
              <a:rPr lang="en-US" dirty="0" err="1">
                <a:solidFill>
                  <a:schemeClr val="bg1"/>
                </a:solidFill>
              </a:rPr>
              <a:t>hort</a:t>
            </a:r>
            <a:r>
              <a:rPr lang="en-US" dirty="0">
                <a:solidFill>
                  <a:schemeClr val="bg1"/>
                </a:solidFill>
              </a:rPr>
              <a:t> of treatment-seeking drug users. </a:t>
            </a:r>
            <a:r>
              <a:rPr lang="en-US" i="1" dirty="0">
                <a:solidFill>
                  <a:schemeClr val="bg1"/>
                </a:solidFill>
              </a:rPr>
              <a:t>Addictive </a:t>
            </a:r>
            <a:r>
              <a:rPr lang="en-US" i="1" dirty="0" err="1">
                <a:solidFill>
                  <a:schemeClr val="bg1"/>
                </a:solidFill>
              </a:rPr>
              <a:t>Behaviours</a:t>
            </a:r>
            <a:r>
              <a:rPr lang="en-US" dirty="0">
                <a:solidFill>
                  <a:schemeClr val="bg1"/>
                </a:solidFill>
              </a:rPr>
              <a:t>, </a:t>
            </a:r>
            <a:r>
              <a:rPr lang="en-US" dirty="0" smtClean="0">
                <a:solidFill>
                  <a:schemeClr val="bg1"/>
                </a:solidFill>
              </a:rPr>
              <a:t>597-603.</a:t>
            </a:r>
            <a:endParaRPr lang="en-GB" dirty="0" smtClean="0">
              <a:solidFill>
                <a:schemeClr val="bg1"/>
              </a:solidFill>
            </a:endParaRPr>
          </a:p>
          <a:p>
            <a:r>
              <a:rPr lang="en-US" dirty="0" smtClean="0">
                <a:solidFill>
                  <a:schemeClr val="bg1"/>
                </a:solidFill>
              </a:rPr>
              <a:t>Buchanan</a:t>
            </a:r>
            <a:r>
              <a:rPr lang="en-US" dirty="0">
                <a:solidFill>
                  <a:schemeClr val="bg1"/>
                </a:solidFill>
              </a:rPr>
              <a:t>, J., &amp; Young, L. (2009). The War on Drugs - a war on drug users? </a:t>
            </a:r>
            <a:r>
              <a:rPr lang="en-US" i="1" dirty="0">
                <a:solidFill>
                  <a:schemeClr val="bg1"/>
                </a:solidFill>
              </a:rPr>
              <a:t>Drugs: Education, Prevention and Policy</a:t>
            </a:r>
            <a:r>
              <a:rPr lang="en-US" dirty="0">
                <a:solidFill>
                  <a:schemeClr val="bg1"/>
                </a:solidFill>
              </a:rPr>
              <a:t>, </a:t>
            </a:r>
            <a:r>
              <a:rPr lang="en-US" dirty="0" smtClean="0">
                <a:solidFill>
                  <a:schemeClr val="bg1"/>
                </a:solidFill>
              </a:rPr>
              <a:t>409-422.</a:t>
            </a:r>
            <a:endParaRPr lang="en-GB" dirty="0" smtClean="0">
              <a:solidFill>
                <a:schemeClr val="bg1"/>
              </a:solidFill>
            </a:endParaRPr>
          </a:p>
          <a:p>
            <a:r>
              <a:rPr lang="en-US" dirty="0" err="1" smtClean="0">
                <a:solidFill>
                  <a:schemeClr val="bg1"/>
                </a:solidFill>
              </a:rPr>
              <a:t>Caulkins</a:t>
            </a:r>
            <a:r>
              <a:rPr lang="en-US" dirty="0">
                <a:solidFill>
                  <a:schemeClr val="bg1"/>
                </a:solidFill>
              </a:rPr>
              <a:t>, J., &amp; </a:t>
            </a:r>
            <a:r>
              <a:rPr lang="en-US" dirty="0" err="1">
                <a:solidFill>
                  <a:schemeClr val="bg1"/>
                </a:solidFill>
              </a:rPr>
              <a:t>Kleiman</a:t>
            </a:r>
            <a:r>
              <a:rPr lang="en-US" dirty="0">
                <a:solidFill>
                  <a:schemeClr val="bg1"/>
                </a:solidFill>
              </a:rPr>
              <a:t>, M. (2011). Drugs and Crime. In M. </a:t>
            </a:r>
            <a:r>
              <a:rPr lang="en-US" dirty="0" err="1">
                <a:solidFill>
                  <a:schemeClr val="bg1"/>
                </a:solidFill>
              </a:rPr>
              <a:t>Tonry</a:t>
            </a:r>
            <a:r>
              <a:rPr lang="en-US" dirty="0">
                <a:solidFill>
                  <a:schemeClr val="bg1"/>
                </a:solidFill>
              </a:rPr>
              <a:t>, </a:t>
            </a:r>
            <a:r>
              <a:rPr lang="en-US" i="1" dirty="0">
                <a:solidFill>
                  <a:schemeClr val="bg1"/>
                </a:solidFill>
              </a:rPr>
              <a:t>The Oxford Handbook of Crime and Criminal Justice</a:t>
            </a:r>
            <a:r>
              <a:rPr lang="en-US" dirty="0">
                <a:solidFill>
                  <a:schemeClr val="bg1"/>
                </a:solidFill>
              </a:rPr>
              <a:t> (pp. 275-320). Oxford: Oxford University Press.</a:t>
            </a:r>
            <a:r>
              <a:rPr lang="en-GB" dirty="0">
                <a:solidFill>
                  <a:schemeClr val="bg1"/>
                </a:solidFill>
              </a:rPr>
              <a:t/>
            </a:r>
            <a:br>
              <a:rPr lang="en-GB" dirty="0">
                <a:solidFill>
                  <a:schemeClr val="bg1"/>
                </a:solidFill>
              </a:rPr>
            </a:br>
            <a:endParaRPr lang="en-GB" dirty="0">
              <a:solidFill>
                <a:schemeClr val="bg1"/>
              </a:solidFill>
            </a:endParaRPr>
          </a:p>
        </p:txBody>
      </p:sp>
    </p:spTree>
    <p:extLst>
      <p:ext uri="{BB962C8B-B14F-4D97-AF65-F5344CB8AC3E}">
        <p14:creationId xmlns:p14="http://schemas.microsoft.com/office/powerpoint/2010/main" val="29730411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References </a:t>
            </a:r>
            <a:endParaRPr lang="en-GB"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Clausen, T. S. (2017). Similarities and differences in victimization risk factors for </a:t>
            </a:r>
            <a:r>
              <a:rPr lang="en-US" dirty="0" err="1" smtClean="0">
                <a:solidFill>
                  <a:schemeClr val="bg1"/>
                </a:solidFill>
              </a:rPr>
              <a:t>nonoffending</a:t>
            </a:r>
            <a:r>
              <a:rPr lang="en-US" dirty="0" smtClean="0">
                <a:solidFill>
                  <a:schemeClr val="bg1"/>
                </a:solidFill>
              </a:rPr>
              <a:t> and offending substance users. </a:t>
            </a:r>
            <a:r>
              <a:rPr lang="en-US" i="1" dirty="0" smtClean="0">
                <a:solidFill>
                  <a:schemeClr val="bg1"/>
                </a:solidFill>
              </a:rPr>
              <a:t>Victims and Offenders: An </a:t>
            </a:r>
            <a:r>
              <a:rPr lang="en-US" i="1" dirty="0" err="1" smtClean="0">
                <a:solidFill>
                  <a:schemeClr val="bg1"/>
                </a:solidFill>
              </a:rPr>
              <a:t>internation</a:t>
            </a:r>
            <a:r>
              <a:rPr lang="en-US" i="1" dirty="0" smtClean="0">
                <a:solidFill>
                  <a:schemeClr val="bg1"/>
                </a:solidFill>
              </a:rPr>
              <a:t> journal of evidence-based research, policy and practice</a:t>
            </a:r>
            <a:r>
              <a:rPr lang="en-US" dirty="0" smtClean="0">
                <a:solidFill>
                  <a:schemeClr val="bg1"/>
                </a:solidFill>
              </a:rPr>
              <a:t>.</a:t>
            </a:r>
            <a:endParaRPr lang="en-GB" dirty="0">
              <a:solidFill>
                <a:schemeClr val="bg1"/>
              </a:solidFill>
            </a:endParaRPr>
          </a:p>
          <a:p>
            <a:r>
              <a:rPr lang="en-US" dirty="0" smtClean="0">
                <a:solidFill>
                  <a:schemeClr val="bg1"/>
                </a:solidFill>
              </a:rPr>
              <a:t>Clutterbuck, R. (1995). </a:t>
            </a:r>
            <a:r>
              <a:rPr lang="en-US" i="1" dirty="0" smtClean="0">
                <a:solidFill>
                  <a:schemeClr val="bg1"/>
                </a:solidFill>
              </a:rPr>
              <a:t>Drugs, Crime and Corruption: Thinking the Unthinkable.</a:t>
            </a:r>
            <a:r>
              <a:rPr lang="en-US" dirty="0" smtClean="0">
                <a:solidFill>
                  <a:schemeClr val="bg1"/>
                </a:solidFill>
              </a:rPr>
              <a:t> London: Palgrave Macmillan Limited.</a:t>
            </a:r>
            <a:endParaRPr lang="en-GB" dirty="0">
              <a:solidFill>
                <a:schemeClr val="bg1"/>
              </a:solidFill>
            </a:endParaRPr>
          </a:p>
          <a:p>
            <a:r>
              <a:rPr lang="en-US" dirty="0" smtClean="0">
                <a:solidFill>
                  <a:schemeClr val="bg1"/>
                </a:solidFill>
              </a:rPr>
              <a:t>Collinson</a:t>
            </a:r>
            <a:r>
              <a:rPr lang="en-US" dirty="0">
                <a:solidFill>
                  <a:schemeClr val="bg1"/>
                </a:solidFill>
              </a:rPr>
              <a:t>, M. (1993). Punishing Drugs. </a:t>
            </a:r>
            <a:r>
              <a:rPr lang="en-US" i="1" dirty="0">
                <a:solidFill>
                  <a:schemeClr val="bg1"/>
                </a:solidFill>
              </a:rPr>
              <a:t>British Journal of Criminology</a:t>
            </a:r>
            <a:r>
              <a:rPr lang="en-US" dirty="0">
                <a:solidFill>
                  <a:schemeClr val="bg1"/>
                </a:solidFill>
              </a:rPr>
              <a:t>, 382-399.</a:t>
            </a:r>
            <a:endParaRPr lang="en-GB" dirty="0">
              <a:solidFill>
                <a:schemeClr val="bg1"/>
              </a:solidFill>
            </a:endParaRPr>
          </a:p>
          <a:p>
            <a:r>
              <a:rPr lang="en-US" dirty="0" err="1">
                <a:solidFill>
                  <a:schemeClr val="bg1"/>
                </a:solidFill>
              </a:rPr>
              <a:t>Engelsman</a:t>
            </a:r>
            <a:r>
              <a:rPr lang="en-US" dirty="0">
                <a:solidFill>
                  <a:schemeClr val="bg1"/>
                </a:solidFill>
              </a:rPr>
              <a:t>, E. (1989). Drug policy and the management of drug-related problems. </a:t>
            </a:r>
            <a:r>
              <a:rPr lang="en-US" i="1" dirty="0">
                <a:solidFill>
                  <a:schemeClr val="bg1"/>
                </a:solidFill>
              </a:rPr>
              <a:t>British Journal of Addictions</a:t>
            </a:r>
            <a:r>
              <a:rPr lang="en-US" dirty="0">
                <a:solidFill>
                  <a:schemeClr val="bg1"/>
                </a:solidFill>
              </a:rPr>
              <a:t>, Vol. 84, 211-218.</a:t>
            </a:r>
            <a:endParaRPr lang="en-GB" dirty="0">
              <a:solidFill>
                <a:schemeClr val="bg1"/>
              </a:solidFill>
            </a:endParaRPr>
          </a:p>
          <a:p>
            <a:endParaRPr lang="en-GB" dirty="0"/>
          </a:p>
        </p:txBody>
      </p:sp>
    </p:spTree>
    <p:extLst>
      <p:ext uri="{BB962C8B-B14F-4D97-AF65-F5344CB8AC3E}">
        <p14:creationId xmlns:p14="http://schemas.microsoft.com/office/powerpoint/2010/main" val="1449003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References</a:t>
            </a:r>
            <a:endParaRPr lang="en-GB"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chemeClr val="bg1"/>
                </a:solidFill>
              </a:rPr>
              <a:t>French, M. M. (2015). Low self-control and the victim - offender overlap a gendered analysis. Journal of Interpersonal Violence, 2076.</a:t>
            </a:r>
            <a:endParaRPr lang="en-GB" dirty="0" smtClean="0">
              <a:solidFill>
                <a:schemeClr val="bg1"/>
              </a:solidFill>
            </a:endParaRPr>
          </a:p>
          <a:p>
            <a:r>
              <a:rPr lang="en-US" dirty="0" smtClean="0">
                <a:solidFill>
                  <a:schemeClr val="bg1"/>
                </a:solidFill>
              </a:rPr>
              <a:t>Greenwald, G. (2009). Drug </a:t>
            </a:r>
            <a:r>
              <a:rPr lang="en-US" dirty="0" err="1" smtClean="0">
                <a:solidFill>
                  <a:schemeClr val="bg1"/>
                </a:solidFill>
              </a:rPr>
              <a:t>Decriminalisation</a:t>
            </a:r>
            <a:r>
              <a:rPr lang="en-US" dirty="0" smtClean="0">
                <a:solidFill>
                  <a:schemeClr val="bg1"/>
                </a:solidFill>
              </a:rPr>
              <a:t> in Portugal. Washington: Cato Institute.</a:t>
            </a:r>
            <a:endParaRPr lang="en-GB" dirty="0" smtClean="0">
              <a:solidFill>
                <a:schemeClr val="bg1"/>
              </a:solidFill>
            </a:endParaRPr>
          </a:p>
          <a:p>
            <a:r>
              <a:rPr lang="en-US" dirty="0" smtClean="0">
                <a:solidFill>
                  <a:schemeClr val="bg1"/>
                </a:solidFill>
              </a:rPr>
              <a:t>HM Government. (2017, August 30). An evaluation of the Government's Drug Strategy 2010. Retrieved from www.gov.uk: https://www.gov.uk/government/publications/understanding-organised-crime-estimating-the-scale-and-the-social-and-economic-costs</a:t>
            </a:r>
            <a:endParaRPr lang="en-GB" dirty="0" smtClean="0">
              <a:solidFill>
                <a:schemeClr val="bg1"/>
              </a:solidFill>
            </a:endParaRPr>
          </a:p>
          <a:p>
            <a:r>
              <a:rPr lang="en-US" dirty="0" smtClean="0">
                <a:solidFill>
                  <a:schemeClr val="bg1"/>
                </a:solidFill>
              </a:rPr>
              <a:t>Hughes, C. (2009). </a:t>
            </a:r>
            <a:r>
              <a:rPr lang="en-US" dirty="0" err="1" smtClean="0">
                <a:solidFill>
                  <a:schemeClr val="bg1"/>
                </a:solidFill>
              </a:rPr>
              <a:t>Capitalising</a:t>
            </a:r>
            <a:r>
              <a:rPr lang="en-US" dirty="0" smtClean="0">
                <a:solidFill>
                  <a:schemeClr val="bg1"/>
                </a:solidFill>
              </a:rPr>
              <a:t> upon political opportunities to reform drug policy: A case study into the development of the Australian "Tough on Drugs-Illicit Drug Diversion Initiative2. International Journal of Drug Policy</a:t>
            </a:r>
            <a:r>
              <a:rPr lang="en-US" dirty="0" smtClean="0"/>
              <a:t>, </a:t>
            </a:r>
            <a:r>
              <a:rPr lang="en-US" dirty="0" smtClean="0">
                <a:solidFill>
                  <a:schemeClr val="bg1"/>
                </a:solidFill>
              </a:rPr>
              <a:t>Vol. 20, No. 5, 432-437.</a:t>
            </a:r>
            <a:endParaRPr lang="en-GB" dirty="0">
              <a:solidFill>
                <a:schemeClr val="bg1"/>
              </a:solidFill>
            </a:endParaRPr>
          </a:p>
        </p:txBody>
      </p:sp>
    </p:spTree>
    <p:extLst>
      <p:ext uri="{BB962C8B-B14F-4D97-AF65-F5344CB8AC3E}">
        <p14:creationId xmlns:p14="http://schemas.microsoft.com/office/powerpoint/2010/main" val="33684672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References</a:t>
            </a:r>
            <a:endParaRPr lang="en-GB" dirty="0">
              <a:solidFill>
                <a:schemeClr val="bg1"/>
              </a:solidFill>
            </a:endParaRPr>
          </a:p>
        </p:txBody>
      </p:sp>
      <p:sp>
        <p:nvSpPr>
          <p:cNvPr id="3" name="Content Placeholder 2"/>
          <p:cNvSpPr>
            <a:spLocks noGrp="1"/>
          </p:cNvSpPr>
          <p:nvPr>
            <p:ph idx="1"/>
          </p:nvPr>
        </p:nvSpPr>
        <p:spPr/>
        <p:txBody>
          <a:bodyPr/>
          <a:lstStyle/>
          <a:p>
            <a:r>
              <a:rPr lang="en-US" dirty="0" err="1">
                <a:solidFill>
                  <a:schemeClr val="bg1"/>
                </a:solidFill>
              </a:rPr>
              <a:t>Husak</a:t>
            </a:r>
            <a:r>
              <a:rPr lang="en-US" dirty="0">
                <a:solidFill>
                  <a:schemeClr val="bg1"/>
                </a:solidFill>
              </a:rPr>
              <a:t>, D. (2003). Four Points about Drug Criminalization. </a:t>
            </a:r>
            <a:r>
              <a:rPr lang="en-US" i="1" dirty="0">
                <a:solidFill>
                  <a:schemeClr val="bg1"/>
                </a:solidFill>
              </a:rPr>
              <a:t>Criminal Justice and Ethics</a:t>
            </a:r>
            <a:r>
              <a:rPr lang="en-US" dirty="0">
                <a:solidFill>
                  <a:schemeClr val="bg1"/>
                </a:solidFill>
              </a:rPr>
              <a:t>, 3-11.</a:t>
            </a:r>
            <a:endParaRPr lang="en-GB" dirty="0">
              <a:solidFill>
                <a:schemeClr val="bg1"/>
              </a:solidFill>
            </a:endParaRPr>
          </a:p>
          <a:p>
            <a:r>
              <a:rPr lang="en-US" dirty="0" err="1">
                <a:solidFill>
                  <a:schemeClr val="bg1"/>
                </a:solidFill>
              </a:rPr>
              <a:t>Husak</a:t>
            </a:r>
            <a:r>
              <a:rPr lang="en-US" dirty="0">
                <a:solidFill>
                  <a:schemeClr val="bg1"/>
                </a:solidFill>
              </a:rPr>
              <a:t>, D., &amp; De </a:t>
            </a:r>
            <a:r>
              <a:rPr lang="en-US" dirty="0" err="1">
                <a:solidFill>
                  <a:schemeClr val="bg1"/>
                </a:solidFill>
              </a:rPr>
              <a:t>Marneffe</a:t>
            </a:r>
            <a:r>
              <a:rPr lang="en-US" dirty="0">
                <a:solidFill>
                  <a:schemeClr val="bg1"/>
                </a:solidFill>
              </a:rPr>
              <a:t>, P. (2005). </a:t>
            </a:r>
            <a:r>
              <a:rPr lang="en-US" i="1" dirty="0">
                <a:solidFill>
                  <a:schemeClr val="bg1"/>
                </a:solidFill>
              </a:rPr>
              <a:t>The Legalization of Drugs.</a:t>
            </a:r>
            <a:r>
              <a:rPr lang="en-US" dirty="0">
                <a:solidFill>
                  <a:schemeClr val="bg1"/>
                </a:solidFill>
              </a:rPr>
              <a:t> Cambridge: Cambridge University Press.</a:t>
            </a:r>
            <a:endParaRPr lang="en-GB" dirty="0">
              <a:solidFill>
                <a:schemeClr val="bg1"/>
              </a:solidFill>
            </a:endParaRPr>
          </a:p>
          <a:p>
            <a:r>
              <a:rPr lang="en-US" dirty="0">
                <a:solidFill>
                  <a:schemeClr val="bg1"/>
                </a:solidFill>
              </a:rPr>
              <a:t>I., S., Clausen, T., </a:t>
            </a:r>
            <a:r>
              <a:rPr lang="en-US" dirty="0" err="1">
                <a:solidFill>
                  <a:schemeClr val="bg1"/>
                </a:solidFill>
              </a:rPr>
              <a:t>Skurtveit</a:t>
            </a:r>
            <a:r>
              <a:rPr lang="en-US" dirty="0">
                <a:solidFill>
                  <a:schemeClr val="bg1"/>
                </a:solidFill>
              </a:rPr>
              <a:t>, S., Abel, K., &amp; </a:t>
            </a:r>
            <a:r>
              <a:rPr lang="en-US" dirty="0" err="1">
                <a:solidFill>
                  <a:schemeClr val="bg1"/>
                </a:solidFill>
              </a:rPr>
              <a:t>Bukten</a:t>
            </a:r>
            <a:r>
              <a:rPr lang="en-US" dirty="0">
                <a:solidFill>
                  <a:schemeClr val="bg1"/>
                </a:solidFill>
              </a:rPr>
              <a:t>, A. (2017). Similarities and differences in victimization risk factors for </a:t>
            </a:r>
            <a:r>
              <a:rPr lang="en-US" dirty="0" err="1">
                <a:solidFill>
                  <a:schemeClr val="bg1"/>
                </a:solidFill>
              </a:rPr>
              <a:t>nonoffending</a:t>
            </a:r>
            <a:r>
              <a:rPr lang="en-US" dirty="0">
                <a:solidFill>
                  <a:schemeClr val="bg1"/>
                </a:solidFill>
              </a:rPr>
              <a:t> and offending substance users. . </a:t>
            </a:r>
            <a:r>
              <a:rPr lang="en-US" i="1" dirty="0">
                <a:solidFill>
                  <a:schemeClr val="bg1"/>
                </a:solidFill>
              </a:rPr>
              <a:t>Victims and Offenders</a:t>
            </a:r>
            <a:r>
              <a:rPr lang="en-US" dirty="0">
                <a:solidFill>
                  <a:schemeClr val="bg1"/>
                </a:solidFill>
              </a:rPr>
              <a:t>, 1-16.</a:t>
            </a:r>
            <a:endParaRPr lang="en-GB" dirty="0">
              <a:solidFill>
                <a:schemeClr val="bg1"/>
              </a:solidFill>
            </a:endParaRPr>
          </a:p>
          <a:p>
            <a:r>
              <a:rPr lang="en-US" dirty="0" err="1">
                <a:solidFill>
                  <a:schemeClr val="bg1"/>
                </a:solidFill>
              </a:rPr>
              <a:t>Korf</a:t>
            </a:r>
            <a:r>
              <a:rPr lang="en-US" dirty="0">
                <a:solidFill>
                  <a:schemeClr val="bg1"/>
                </a:solidFill>
              </a:rPr>
              <a:t>, D. (2002). Dutch coffee shops and trends in cannabis use. </a:t>
            </a:r>
            <a:r>
              <a:rPr lang="en-US" i="1" dirty="0">
                <a:solidFill>
                  <a:schemeClr val="bg1"/>
                </a:solidFill>
              </a:rPr>
              <a:t>Addictive </a:t>
            </a:r>
            <a:r>
              <a:rPr lang="en-US" i="1" dirty="0" err="1">
                <a:solidFill>
                  <a:schemeClr val="bg1"/>
                </a:solidFill>
              </a:rPr>
              <a:t>Behaviours</a:t>
            </a:r>
            <a:r>
              <a:rPr lang="en-US" dirty="0">
                <a:solidFill>
                  <a:schemeClr val="bg1"/>
                </a:solidFill>
              </a:rPr>
              <a:t>, Vol. 27, No. 6, 851-866.</a:t>
            </a:r>
            <a:endParaRPr lang="en-GB" dirty="0">
              <a:solidFill>
                <a:schemeClr val="bg1"/>
              </a:solidFill>
            </a:endParaRPr>
          </a:p>
          <a:p>
            <a:endParaRPr lang="en-GB" dirty="0"/>
          </a:p>
        </p:txBody>
      </p:sp>
    </p:spTree>
    <p:extLst>
      <p:ext uri="{BB962C8B-B14F-4D97-AF65-F5344CB8AC3E}">
        <p14:creationId xmlns:p14="http://schemas.microsoft.com/office/powerpoint/2010/main" val="11450415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723" y="0"/>
            <a:ext cx="10515600" cy="1325563"/>
          </a:xfrm>
        </p:spPr>
        <p:txBody>
          <a:bodyPr/>
          <a:lstStyle/>
          <a:p>
            <a:r>
              <a:rPr lang="en-GB" dirty="0" smtClean="0">
                <a:solidFill>
                  <a:schemeClr val="bg1"/>
                </a:solidFill>
              </a:rPr>
              <a:t>References</a:t>
            </a:r>
            <a:endParaRPr lang="en-GB" dirty="0">
              <a:solidFill>
                <a:schemeClr val="bg1"/>
              </a:solidFill>
            </a:endParaRPr>
          </a:p>
        </p:txBody>
      </p:sp>
      <p:sp>
        <p:nvSpPr>
          <p:cNvPr id="3" name="Content Placeholder 2"/>
          <p:cNvSpPr>
            <a:spLocks noGrp="1"/>
          </p:cNvSpPr>
          <p:nvPr>
            <p:ph idx="1"/>
          </p:nvPr>
        </p:nvSpPr>
        <p:spPr>
          <a:xfrm>
            <a:off x="861646" y="961291"/>
            <a:ext cx="10515600" cy="5074994"/>
          </a:xfrm>
        </p:spPr>
        <p:txBody>
          <a:bodyPr>
            <a:noAutofit/>
          </a:bodyPr>
          <a:lstStyle/>
          <a:p>
            <a:r>
              <a:rPr lang="en-US" sz="2600" dirty="0">
                <a:solidFill>
                  <a:schemeClr val="bg1"/>
                </a:solidFill>
              </a:rPr>
              <a:t>NHS. (2017, August 10). </a:t>
            </a:r>
            <a:r>
              <a:rPr lang="en-US" sz="2600" i="1" dirty="0">
                <a:solidFill>
                  <a:schemeClr val="bg1"/>
                </a:solidFill>
              </a:rPr>
              <a:t>‘Alcohol and Drugs Prevention, Treatment &amp; Recovery - Why Invest?’.</a:t>
            </a:r>
            <a:r>
              <a:rPr lang="en-US" sz="2600" dirty="0">
                <a:solidFill>
                  <a:schemeClr val="bg1"/>
                </a:solidFill>
              </a:rPr>
              <a:t> Retrieved from Public Health England: http://www.nta.nhs.uk/uploads/alcoholanddrugswhyinvest2015.pdf</a:t>
            </a:r>
            <a:endParaRPr lang="en-GB" sz="2600" dirty="0">
              <a:solidFill>
                <a:schemeClr val="bg1"/>
              </a:solidFill>
            </a:endParaRPr>
          </a:p>
          <a:p>
            <a:r>
              <a:rPr lang="en-US" sz="2600" dirty="0" err="1">
                <a:solidFill>
                  <a:schemeClr val="bg1"/>
                </a:solidFill>
              </a:rPr>
              <a:t>Oteo</a:t>
            </a:r>
            <a:r>
              <a:rPr lang="en-US" sz="2600" dirty="0">
                <a:solidFill>
                  <a:schemeClr val="bg1"/>
                </a:solidFill>
              </a:rPr>
              <a:t>, P. B. (2015). Criminal involvement and crime specialization among crack users in the Netherlands. </a:t>
            </a:r>
            <a:r>
              <a:rPr lang="en-US" sz="2600" i="1" dirty="0">
                <a:solidFill>
                  <a:schemeClr val="bg1"/>
                </a:solidFill>
              </a:rPr>
              <a:t>European Addiction Research</a:t>
            </a:r>
            <a:r>
              <a:rPr lang="en-US" sz="2600" dirty="0">
                <a:solidFill>
                  <a:schemeClr val="bg1"/>
                </a:solidFill>
              </a:rPr>
              <a:t>, 53-62.</a:t>
            </a:r>
            <a:endParaRPr lang="en-GB" sz="2600" dirty="0">
              <a:solidFill>
                <a:schemeClr val="bg1"/>
              </a:solidFill>
            </a:endParaRPr>
          </a:p>
          <a:p>
            <a:r>
              <a:rPr lang="en-US" sz="2600" dirty="0">
                <a:solidFill>
                  <a:schemeClr val="bg1"/>
                </a:solidFill>
              </a:rPr>
              <a:t>Polk, K., Alder, C., Muller, D., &amp; </a:t>
            </a:r>
            <a:r>
              <a:rPr lang="en-US" sz="2600" dirty="0" err="1">
                <a:solidFill>
                  <a:schemeClr val="bg1"/>
                </a:solidFill>
              </a:rPr>
              <a:t>Rechtman</a:t>
            </a:r>
            <a:r>
              <a:rPr lang="en-US" sz="2600" dirty="0">
                <a:solidFill>
                  <a:schemeClr val="bg1"/>
                </a:solidFill>
              </a:rPr>
              <a:t>, K. (2005). </a:t>
            </a:r>
            <a:r>
              <a:rPr lang="en-US" sz="2600" i="1" dirty="0">
                <a:solidFill>
                  <a:schemeClr val="bg1"/>
                </a:solidFill>
              </a:rPr>
              <a:t>Early intervention: Diversion and Youth Conferencing: A national profile and review of current approaches to diverting juveniles from the criminal justice system.</a:t>
            </a:r>
            <a:r>
              <a:rPr lang="en-US" sz="2600" dirty="0">
                <a:solidFill>
                  <a:schemeClr val="bg1"/>
                </a:solidFill>
              </a:rPr>
              <a:t> Canberra: Australian Government Attorney-General's Department.</a:t>
            </a:r>
            <a:endParaRPr lang="en-GB" sz="2600" dirty="0">
              <a:solidFill>
                <a:schemeClr val="bg1"/>
              </a:solidFill>
            </a:endParaRPr>
          </a:p>
          <a:p>
            <a:r>
              <a:rPr lang="en-US" sz="2600" dirty="0">
                <a:solidFill>
                  <a:schemeClr val="bg1"/>
                </a:solidFill>
              </a:rPr>
              <a:t>Public Health England. (2017, January). </a:t>
            </a:r>
            <a:r>
              <a:rPr lang="en-US" sz="2600" i="1" dirty="0">
                <a:solidFill>
                  <a:schemeClr val="bg1"/>
                </a:solidFill>
              </a:rPr>
              <a:t>HM Government.</a:t>
            </a:r>
            <a:r>
              <a:rPr lang="en-US" sz="2600" dirty="0">
                <a:solidFill>
                  <a:schemeClr val="bg1"/>
                </a:solidFill>
              </a:rPr>
              <a:t> Retrieved from An Evidence Review of the outcomes that can be expected of drug misuse treatment in England: https://www.gov.uk/government/uploads/system/uploads/attachment_data/file/586111/PHE_Evidence_review_of_drug_treatment_outcomes.pdf</a:t>
            </a:r>
            <a:endParaRPr lang="en-GB" sz="2600" dirty="0">
              <a:solidFill>
                <a:schemeClr val="bg1"/>
              </a:solidFill>
            </a:endParaRPr>
          </a:p>
        </p:txBody>
      </p:sp>
    </p:spTree>
    <p:extLst>
      <p:ext uri="{BB962C8B-B14F-4D97-AF65-F5344CB8AC3E}">
        <p14:creationId xmlns:p14="http://schemas.microsoft.com/office/powerpoint/2010/main" val="35805881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References</a:t>
            </a:r>
            <a:endParaRPr lang="en-GB" dirty="0">
              <a:solidFill>
                <a:schemeClr val="bg1"/>
              </a:solidFill>
            </a:endParaRPr>
          </a:p>
        </p:txBody>
      </p:sp>
      <p:sp>
        <p:nvSpPr>
          <p:cNvPr id="3" name="Content Placeholder 2"/>
          <p:cNvSpPr>
            <a:spLocks noGrp="1"/>
          </p:cNvSpPr>
          <p:nvPr>
            <p:ph idx="1"/>
          </p:nvPr>
        </p:nvSpPr>
        <p:spPr/>
        <p:txBody>
          <a:bodyPr/>
          <a:lstStyle/>
          <a:p>
            <a:r>
              <a:rPr lang="en-US" dirty="0" err="1">
                <a:solidFill>
                  <a:schemeClr val="bg1"/>
                </a:solidFill>
              </a:rPr>
              <a:t>Ruback</a:t>
            </a:r>
            <a:r>
              <a:rPr lang="en-US" dirty="0">
                <a:solidFill>
                  <a:schemeClr val="bg1"/>
                </a:solidFill>
              </a:rPr>
              <a:t>, R., &amp; Clark, V. W. (2013). Why are crime victims at risk of being victimized again? Substance use, depression, and offending as mediators of the victimization-</a:t>
            </a:r>
            <a:r>
              <a:rPr lang="en-US" dirty="0" err="1">
                <a:solidFill>
                  <a:schemeClr val="bg1"/>
                </a:solidFill>
              </a:rPr>
              <a:t>revictimization</a:t>
            </a:r>
            <a:r>
              <a:rPr lang="en-US" dirty="0">
                <a:solidFill>
                  <a:schemeClr val="bg1"/>
                </a:solidFill>
              </a:rPr>
              <a:t> link. </a:t>
            </a:r>
            <a:r>
              <a:rPr lang="en-US" i="1" dirty="0">
                <a:solidFill>
                  <a:schemeClr val="bg1"/>
                </a:solidFill>
              </a:rPr>
              <a:t>Journal of Interpersonal Violence</a:t>
            </a:r>
            <a:r>
              <a:rPr lang="en-US" dirty="0">
                <a:solidFill>
                  <a:schemeClr val="bg1"/>
                </a:solidFill>
              </a:rPr>
              <a:t>, 159-185.</a:t>
            </a:r>
            <a:endParaRPr lang="en-GB" dirty="0">
              <a:solidFill>
                <a:schemeClr val="bg1"/>
              </a:solidFill>
            </a:endParaRPr>
          </a:p>
          <a:p>
            <a:r>
              <a:rPr lang="en-US" dirty="0">
                <a:solidFill>
                  <a:schemeClr val="bg1"/>
                </a:solidFill>
              </a:rPr>
              <a:t>Stevens, A. B. (2007). The victimization of dependent drug users findings from a European study. </a:t>
            </a:r>
            <a:r>
              <a:rPr lang="en-US" i="1" dirty="0">
                <a:solidFill>
                  <a:schemeClr val="bg1"/>
                </a:solidFill>
              </a:rPr>
              <a:t>European Journal of Criminology</a:t>
            </a:r>
            <a:r>
              <a:rPr lang="en-US" dirty="0">
                <a:solidFill>
                  <a:schemeClr val="bg1"/>
                </a:solidFill>
              </a:rPr>
              <a:t>, 385-408.</a:t>
            </a:r>
            <a:endParaRPr lang="en-GB" dirty="0">
              <a:solidFill>
                <a:schemeClr val="bg1"/>
              </a:solidFill>
            </a:endParaRPr>
          </a:p>
          <a:p>
            <a:r>
              <a:rPr lang="en-US" dirty="0">
                <a:solidFill>
                  <a:schemeClr val="bg1"/>
                </a:solidFill>
              </a:rPr>
              <a:t>UK Drug Policy Commission. (2008). </a:t>
            </a:r>
            <a:r>
              <a:rPr lang="en-US" i="1" dirty="0">
                <a:solidFill>
                  <a:schemeClr val="bg1"/>
                </a:solidFill>
              </a:rPr>
              <a:t>The UK drug </a:t>
            </a:r>
            <a:r>
              <a:rPr lang="en-US" i="1" dirty="0" err="1">
                <a:solidFill>
                  <a:schemeClr val="bg1"/>
                </a:solidFill>
              </a:rPr>
              <a:t>classifcation</a:t>
            </a:r>
            <a:r>
              <a:rPr lang="en-US" i="1" dirty="0">
                <a:solidFill>
                  <a:schemeClr val="bg1"/>
                </a:solidFill>
              </a:rPr>
              <a:t> system: issues and challenges.</a:t>
            </a:r>
            <a:r>
              <a:rPr lang="en-US" dirty="0">
                <a:solidFill>
                  <a:schemeClr val="bg1"/>
                </a:solidFill>
              </a:rPr>
              <a:t> Retrieved from UK Drug Policy Commission: www.ukdpc.org.uk/wp-content/uploads/Briefing%20-</a:t>
            </a:r>
            <a:endParaRPr lang="en-GB" dirty="0">
              <a:solidFill>
                <a:schemeClr val="bg1"/>
              </a:solidFill>
            </a:endParaRPr>
          </a:p>
          <a:p>
            <a:endParaRPr lang="en-GB" dirty="0"/>
          </a:p>
        </p:txBody>
      </p:sp>
    </p:spTree>
    <p:extLst>
      <p:ext uri="{BB962C8B-B14F-4D97-AF65-F5344CB8AC3E}">
        <p14:creationId xmlns:p14="http://schemas.microsoft.com/office/powerpoint/2010/main" val="3686071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References</a:t>
            </a:r>
            <a:endParaRPr lang="en-GB" dirty="0">
              <a:solidFill>
                <a:schemeClr val="bg1"/>
              </a:solidFill>
            </a:endParaRPr>
          </a:p>
        </p:txBody>
      </p:sp>
      <p:sp>
        <p:nvSpPr>
          <p:cNvPr id="3" name="Content Placeholder 2"/>
          <p:cNvSpPr>
            <a:spLocks noGrp="1"/>
          </p:cNvSpPr>
          <p:nvPr>
            <p:ph idx="1"/>
          </p:nvPr>
        </p:nvSpPr>
        <p:spPr>
          <a:xfrm>
            <a:off x="838200" y="2345104"/>
            <a:ext cx="10515600" cy="4351338"/>
          </a:xfrm>
        </p:spPr>
        <p:txBody>
          <a:bodyPr/>
          <a:lstStyle/>
          <a:p>
            <a:r>
              <a:rPr lang="en-US" dirty="0">
                <a:solidFill>
                  <a:schemeClr val="bg1"/>
                </a:solidFill>
              </a:rPr>
              <a:t>UK Treasury. (2015). </a:t>
            </a:r>
            <a:r>
              <a:rPr lang="en-US" i="1" dirty="0">
                <a:solidFill>
                  <a:schemeClr val="bg1"/>
                </a:solidFill>
              </a:rPr>
              <a:t>Treasury Cannabis Regulation.</a:t>
            </a:r>
            <a:r>
              <a:rPr lang="en-US" dirty="0">
                <a:solidFill>
                  <a:schemeClr val="bg1"/>
                </a:solidFill>
              </a:rPr>
              <a:t> Retrieved from Treasury: www.tdpf.org.uk/sites/default/files/Treasury-cannabis-regulation-CBA.pdf</a:t>
            </a:r>
            <a:endParaRPr lang="en-GB" dirty="0">
              <a:solidFill>
                <a:schemeClr val="bg1"/>
              </a:solidFill>
            </a:endParaRPr>
          </a:p>
          <a:p>
            <a:r>
              <a:rPr lang="en-US" dirty="0">
                <a:solidFill>
                  <a:schemeClr val="bg1"/>
                </a:solidFill>
              </a:rPr>
              <a:t>Van de </a:t>
            </a:r>
            <a:r>
              <a:rPr lang="en-US" dirty="0" err="1">
                <a:solidFill>
                  <a:schemeClr val="bg1"/>
                </a:solidFill>
              </a:rPr>
              <a:t>Wijngaart</a:t>
            </a:r>
            <a:r>
              <a:rPr lang="en-US" dirty="0">
                <a:solidFill>
                  <a:schemeClr val="bg1"/>
                </a:solidFill>
              </a:rPr>
              <a:t>, G. (1991). </a:t>
            </a:r>
            <a:r>
              <a:rPr lang="en-US" i="1" dirty="0">
                <a:solidFill>
                  <a:schemeClr val="bg1"/>
                </a:solidFill>
              </a:rPr>
              <a:t>Competing perspectives on drug use.</a:t>
            </a:r>
            <a:r>
              <a:rPr lang="en-US" dirty="0">
                <a:solidFill>
                  <a:schemeClr val="bg1"/>
                </a:solidFill>
              </a:rPr>
              <a:t> Amsterdam: </a:t>
            </a:r>
            <a:r>
              <a:rPr lang="en-US" dirty="0" err="1">
                <a:solidFill>
                  <a:schemeClr val="bg1"/>
                </a:solidFill>
              </a:rPr>
              <a:t>Swets</a:t>
            </a:r>
            <a:r>
              <a:rPr lang="en-US" dirty="0">
                <a:solidFill>
                  <a:schemeClr val="bg1"/>
                </a:solidFill>
              </a:rPr>
              <a:t> and </a:t>
            </a:r>
            <a:r>
              <a:rPr lang="en-US" dirty="0" err="1">
                <a:solidFill>
                  <a:schemeClr val="bg1"/>
                </a:solidFill>
              </a:rPr>
              <a:t>Zeitlinger</a:t>
            </a:r>
            <a:r>
              <a:rPr lang="en-US" dirty="0">
                <a:solidFill>
                  <a:schemeClr val="bg1"/>
                </a:solidFill>
              </a:rPr>
              <a:t>.</a:t>
            </a:r>
            <a:endParaRPr lang="en-GB" dirty="0">
              <a:solidFill>
                <a:schemeClr val="bg1"/>
              </a:solidFill>
            </a:endParaRPr>
          </a:p>
          <a:p>
            <a:r>
              <a:rPr lang="en-US" dirty="0">
                <a:solidFill>
                  <a:schemeClr val="bg1"/>
                </a:solidFill>
              </a:rPr>
              <a:t>Van </a:t>
            </a:r>
            <a:r>
              <a:rPr lang="en-US" dirty="0" err="1">
                <a:solidFill>
                  <a:schemeClr val="bg1"/>
                </a:solidFill>
              </a:rPr>
              <a:t>Dijk</a:t>
            </a:r>
            <a:r>
              <a:rPr lang="en-US" dirty="0">
                <a:solidFill>
                  <a:schemeClr val="bg1"/>
                </a:solidFill>
              </a:rPr>
              <a:t>, J. (1998). </a:t>
            </a:r>
            <a:r>
              <a:rPr lang="en-US" i="1" dirty="0">
                <a:solidFill>
                  <a:schemeClr val="bg1"/>
                </a:solidFill>
              </a:rPr>
              <a:t>The narrow margins of the Dutch drug policy: A cost-benefit analysis.</a:t>
            </a:r>
            <a:r>
              <a:rPr lang="en-US" dirty="0">
                <a:solidFill>
                  <a:schemeClr val="bg1"/>
                </a:solidFill>
              </a:rPr>
              <a:t> Netherlands: European Journal on Criminal Policy and Research.</a:t>
            </a:r>
            <a:endParaRPr lang="en-GB" dirty="0">
              <a:solidFill>
                <a:schemeClr val="bg1"/>
              </a:solidFill>
            </a:endParaRPr>
          </a:p>
          <a:p>
            <a:endParaRPr lang="en-GB" dirty="0"/>
          </a:p>
        </p:txBody>
      </p:sp>
    </p:spTree>
    <p:extLst>
      <p:ext uri="{BB962C8B-B14F-4D97-AF65-F5344CB8AC3E}">
        <p14:creationId xmlns:p14="http://schemas.microsoft.com/office/powerpoint/2010/main" val="467761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46" y="0"/>
            <a:ext cx="10515600" cy="921526"/>
          </a:xfrm>
        </p:spPr>
        <p:txBody>
          <a:bodyPr/>
          <a:lstStyle/>
          <a:p>
            <a:r>
              <a:rPr lang="en-GB" b="1" u="sng" dirty="0" smtClean="0">
                <a:solidFill>
                  <a:schemeClr val="bg1"/>
                </a:solidFill>
              </a:rPr>
              <a:t>What’s the real damage</a:t>
            </a:r>
            <a:endParaRPr lang="en-GB" b="1" u="sng" dirty="0">
              <a:solidFill>
                <a:schemeClr val="bg1"/>
              </a:solidFill>
            </a:endParaRPr>
          </a:p>
        </p:txBody>
      </p:sp>
      <p:sp>
        <p:nvSpPr>
          <p:cNvPr id="3" name="Content Placeholder 2"/>
          <p:cNvSpPr>
            <a:spLocks noGrp="1"/>
          </p:cNvSpPr>
          <p:nvPr>
            <p:ph idx="1"/>
          </p:nvPr>
        </p:nvSpPr>
        <p:spPr>
          <a:xfrm>
            <a:off x="127746" y="779796"/>
            <a:ext cx="11571195" cy="5791200"/>
          </a:xfrm>
        </p:spPr>
        <p:txBody>
          <a:bodyPr>
            <a:normAutofit fontScale="85000" lnSpcReduction="10000"/>
          </a:bodyPr>
          <a:lstStyle/>
          <a:p>
            <a:pPr>
              <a:spcBef>
                <a:spcPts val="0"/>
              </a:spcBef>
              <a:spcAft>
                <a:spcPts val="600"/>
              </a:spcAft>
            </a:pPr>
            <a:r>
              <a:rPr lang="en-GB" dirty="0" smtClean="0">
                <a:solidFill>
                  <a:schemeClr val="bg1"/>
                </a:solidFill>
                <a:latin typeface="Arial" panose="020B0604020202020204" pitchFamily="34" charset="0"/>
                <a:cs typeface="Arial" panose="020B0604020202020204" pitchFamily="34" charset="0"/>
              </a:rPr>
              <a:t>Drug related deaths are at the highest recorded level </a:t>
            </a:r>
            <a:r>
              <a:rPr lang="en-GB" u="sng" dirty="0" smtClean="0">
                <a:solidFill>
                  <a:schemeClr val="bg1"/>
                </a:solidFill>
                <a:latin typeface="Arial" panose="020B0604020202020204" pitchFamily="34" charset="0"/>
                <a:cs typeface="Arial" panose="020B0604020202020204" pitchFamily="34" charset="0"/>
              </a:rPr>
              <a:t>UK</a:t>
            </a:r>
            <a:r>
              <a:rPr lang="en-GB" dirty="0" smtClean="0">
                <a:solidFill>
                  <a:schemeClr val="bg1"/>
                </a:solidFill>
                <a:latin typeface="Arial" panose="020B0604020202020204" pitchFamily="34" charset="0"/>
                <a:cs typeface="Arial" panose="020B0604020202020204" pitchFamily="34" charset="0"/>
              </a:rPr>
              <a:t> - 5543 (ONS)</a:t>
            </a:r>
          </a:p>
          <a:p>
            <a:pPr>
              <a:spcBef>
                <a:spcPts val="0"/>
              </a:spcBef>
              <a:spcAft>
                <a:spcPts val="600"/>
              </a:spcAft>
            </a:pPr>
            <a:endParaRPr lang="en-GB" dirty="0" smtClean="0">
              <a:solidFill>
                <a:schemeClr val="bg1"/>
              </a:solidFill>
              <a:latin typeface="Arial" panose="020B0604020202020204" pitchFamily="34" charset="0"/>
              <a:cs typeface="Arial" panose="020B0604020202020204" pitchFamily="34" charset="0"/>
            </a:endParaRPr>
          </a:p>
          <a:p>
            <a:pPr>
              <a:spcBef>
                <a:spcPts val="0"/>
              </a:spcBef>
              <a:spcAft>
                <a:spcPts val="600"/>
              </a:spcAft>
              <a:defRPr/>
            </a:pPr>
            <a:r>
              <a:rPr lang="en-GB" dirty="0">
                <a:solidFill>
                  <a:schemeClr val="bg1"/>
                </a:solidFill>
                <a:latin typeface="Arial" panose="020B0604020202020204" pitchFamily="34" charset="0"/>
                <a:cs typeface="Arial" panose="020B0604020202020204" pitchFamily="34" charset="0"/>
              </a:rPr>
              <a:t>Around 1 in 11 adults aged 16-59 used a controlled drug in the past year (ONS</a:t>
            </a:r>
            <a:r>
              <a:rPr lang="en-GB" dirty="0" smtClean="0">
                <a:solidFill>
                  <a:schemeClr val="bg1"/>
                </a:solidFill>
                <a:latin typeface="Arial" panose="020B0604020202020204" pitchFamily="34" charset="0"/>
                <a:cs typeface="Arial" panose="020B0604020202020204" pitchFamily="34" charset="0"/>
              </a:rPr>
              <a:t>)</a:t>
            </a:r>
          </a:p>
          <a:p>
            <a:pPr>
              <a:spcBef>
                <a:spcPts val="0"/>
              </a:spcBef>
              <a:spcAft>
                <a:spcPts val="600"/>
              </a:spcAft>
              <a:defRPr/>
            </a:pPr>
            <a:endParaRPr lang="en-GB" dirty="0">
              <a:solidFill>
                <a:schemeClr val="bg1"/>
              </a:solidFill>
              <a:latin typeface="Arial" panose="020B0604020202020204" pitchFamily="34" charset="0"/>
              <a:cs typeface="Arial" panose="020B0604020202020204" pitchFamily="34" charset="0"/>
            </a:endParaRPr>
          </a:p>
          <a:p>
            <a:pPr>
              <a:spcBef>
                <a:spcPts val="0"/>
              </a:spcBef>
              <a:spcAft>
                <a:spcPts val="600"/>
              </a:spcAft>
              <a:defRPr/>
            </a:pPr>
            <a:r>
              <a:rPr lang="en-GB" dirty="0">
                <a:solidFill>
                  <a:schemeClr val="bg1"/>
                </a:solidFill>
                <a:latin typeface="Arial" panose="020B0604020202020204" pitchFamily="34" charset="0"/>
                <a:cs typeface="Arial" panose="020B0604020202020204" pitchFamily="34" charset="0"/>
              </a:rPr>
              <a:t>Around 1 in 5 (20%) of 16 to 24yr olds used a controlled drug in the past year – </a:t>
            </a:r>
            <a:r>
              <a:rPr lang="en-GB" u="sng" dirty="0">
                <a:solidFill>
                  <a:schemeClr val="bg1"/>
                </a:solidFill>
                <a:latin typeface="Arial" panose="020B0604020202020204" pitchFamily="34" charset="0"/>
                <a:cs typeface="Arial" panose="020B0604020202020204" pitchFamily="34" charset="0"/>
              </a:rPr>
              <a:t>That’s 1.3million people</a:t>
            </a:r>
            <a:r>
              <a:rPr lang="en-GB" dirty="0">
                <a:solidFill>
                  <a:schemeClr val="bg1"/>
                </a:solidFill>
                <a:latin typeface="Arial" panose="020B0604020202020204" pitchFamily="34" charset="0"/>
                <a:cs typeface="Arial" panose="020B0604020202020204" pitchFamily="34" charset="0"/>
              </a:rPr>
              <a:t> (ONS</a:t>
            </a:r>
            <a:r>
              <a:rPr lang="en-GB" dirty="0" smtClean="0">
                <a:solidFill>
                  <a:schemeClr val="bg1"/>
                </a:solidFill>
                <a:latin typeface="Arial" panose="020B0604020202020204" pitchFamily="34" charset="0"/>
                <a:cs typeface="Arial" panose="020B0604020202020204" pitchFamily="34" charset="0"/>
              </a:rPr>
              <a:t>)</a:t>
            </a:r>
          </a:p>
          <a:p>
            <a:pPr>
              <a:spcBef>
                <a:spcPts val="0"/>
              </a:spcBef>
              <a:spcAft>
                <a:spcPts val="600"/>
              </a:spcAft>
              <a:defRPr/>
            </a:pPr>
            <a:endParaRPr lang="en-GB" dirty="0">
              <a:solidFill>
                <a:schemeClr val="bg1"/>
              </a:solidFill>
              <a:latin typeface="Arial" panose="020B0604020202020204" pitchFamily="34" charset="0"/>
              <a:cs typeface="Arial" panose="020B0604020202020204" pitchFamily="34" charset="0"/>
            </a:endParaRPr>
          </a:p>
          <a:p>
            <a:pPr>
              <a:spcBef>
                <a:spcPts val="0"/>
              </a:spcBef>
              <a:spcAft>
                <a:spcPts val="600"/>
              </a:spcAft>
              <a:defRPr/>
            </a:pPr>
            <a:r>
              <a:rPr lang="en-GB" altLang="en-US" dirty="0">
                <a:solidFill>
                  <a:schemeClr val="bg1"/>
                </a:solidFill>
                <a:latin typeface="Arial" panose="020B0604020202020204" pitchFamily="34" charset="0"/>
                <a:cs typeface="Arial" panose="020B0604020202020204" pitchFamily="34" charset="0"/>
              </a:rPr>
              <a:t>14% increase between 2015/16 and 2016/17 in the number of people presenting to treatment for crack cocaine problems in England (Source: NHS digital / NPCC</a:t>
            </a:r>
            <a:r>
              <a:rPr lang="en-GB" altLang="en-US" dirty="0" smtClean="0">
                <a:solidFill>
                  <a:schemeClr val="bg1"/>
                </a:solidFill>
                <a:latin typeface="Arial" panose="020B0604020202020204" pitchFamily="34" charset="0"/>
                <a:cs typeface="Arial" panose="020B0604020202020204" pitchFamily="34" charset="0"/>
              </a:rPr>
              <a:t>)</a:t>
            </a:r>
          </a:p>
          <a:p>
            <a:pPr>
              <a:spcBef>
                <a:spcPts val="0"/>
              </a:spcBef>
              <a:spcAft>
                <a:spcPts val="600"/>
              </a:spcAft>
              <a:defRPr/>
            </a:pPr>
            <a:endParaRPr lang="en-GB" altLang="en-US" dirty="0">
              <a:solidFill>
                <a:schemeClr val="bg1"/>
              </a:solidFill>
              <a:latin typeface="Arial" panose="020B0604020202020204" pitchFamily="34" charset="0"/>
              <a:cs typeface="Arial" panose="020B0604020202020204" pitchFamily="34" charset="0"/>
            </a:endParaRPr>
          </a:p>
          <a:p>
            <a:pPr>
              <a:spcBef>
                <a:spcPts val="0"/>
              </a:spcBef>
              <a:spcAft>
                <a:spcPts val="600"/>
              </a:spcAft>
              <a:defRPr/>
            </a:pPr>
            <a:r>
              <a:rPr lang="en-GB" altLang="en-US" dirty="0" smtClean="0">
                <a:solidFill>
                  <a:schemeClr val="bg1"/>
                </a:solidFill>
                <a:latin typeface="Arial" panose="020B0604020202020204" pitchFamily="34" charset="0"/>
                <a:cs typeface="Arial" panose="020B0604020202020204" pitchFamily="34" charset="0"/>
              </a:rPr>
              <a:t>In excess of 40k people arrested in the UK for possession offences (</a:t>
            </a:r>
            <a:r>
              <a:rPr lang="en-GB" altLang="en-US" dirty="0" err="1" smtClean="0">
                <a:solidFill>
                  <a:schemeClr val="bg1"/>
                </a:solidFill>
                <a:latin typeface="Arial" panose="020B0604020202020204" pitchFamily="34" charset="0"/>
                <a:cs typeface="Arial" panose="020B0604020202020204" pitchFamily="34" charset="0"/>
              </a:rPr>
              <a:t>MoJ</a:t>
            </a:r>
            <a:r>
              <a:rPr lang="en-GB" altLang="en-US" dirty="0" smtClean="0">
                <a:solidFill>
                  <a:schemeClr val="bg1"/>
                </a:solidFill>
                <a:latin typeface="Arial" panose="020B0604020202020204" pitchFamily="34" charset="0"/>
                <a:cs typeface="Arial" panose="020B0604020202020204" pitchFamily="34" charset="0"/>
              </a:rPr>
              <a:t>)</a:t>
            </a:r>
          </a:p>
          <a:p>
            <a:pPr>
              <a:spcBef>
                <a:spcPts val="0"/>
              </a:spcBef>
              <a:spcAft>
                <a:spcPts val="600"/>
              </a:spcAft>
              <a:defRPr/>
            </a:pPr>
            <a:endParaRPr lang="en-GB" altLang="en-US" dirty="0" smtClean="0">
              <a:solidFill>
                <a:schemeClr val="bg1"/>
              </a:solidFill>
              <a:latin typeface="Arial" panose="020B0604020202020204" pitchFamily="34" charset="0"/>
              <a:cs typeface="Arial" panose="020B0604020202020204" pitchFamily="34" charset="0"/>
            </a:endParaRPr>
          </a:p>
          <a:p>
            <a:pPr>
              <a:spcBef>
                <a:spcPts val="0"/>
              </a:spcBef>
              <a:spcAft>
                <a:spcPts val="600"/>
              </a:spcAft>
              <a:defRPr/>
            </a:pPr>
            <a:r>
              <a:rPr lang="en-GB" altLang="en-US" dirty="0" smtClean="0">
                <a:solidFill>
                  <a:schemeClr val="bg1"/>
                </a:solidFill>
                <a:latin typeface="Arial" panose="020B0604020202020204" pitchFamily="34" charset="0"/>
                <a:cs typeface="Arial" panose="020B0604020202020204" pitchFamily="34" charset="0"/>
              </a:rPr>
              <a:t>There </a:t>
            </a:r>
            <a:r>
              <a:rPr lang="en-GB" altLang="en-US" dirty="0">
                <a:solidFill>
                  <a:schemeClr val="bg1"/>
                </a:solidFill>
                <a:latin typeface="Arial" panose="020B0604020202020204" pitchFamily="34" charset="0"/>
                <a:cs typeface="Arial" panose="020B0604020202020204" pitchFamily="34" charset="0"/>
              </a:rPr>
              <a:t>are approx. 300k people </a:t>
            </a:r>
            <a:r>
              <a:rPr lang="en-GB" altLang="en-US" dirty="0" smtClean="0">
                <a:solidFill>
                  <a:schemeClr val="bg1"/>
                </a:solidFill>
                <a:latin typeface="Arial" panose="020B0604020202020204" pitchFamily="34" charset="0"/>
                <a:cs typeface="Arial" panose="020B0604020202020204" pitchFamily="34" charset="0"/>
              </a:rPr>
              <a:t>registered with </a:t>
            </a:r>
            <a:r>
              <a:rPr lang="en-GB" altLang="en-US" dirty="0">
                <a:solidFill>
                  <a:schemeClr val="bg1"/>
                </a:solidFill>
                <a:latin typeface="Arial" panose="020B0604020202020204" pitchFamily="34" charset="0"/>
                <a:cs typeface="Arial" panose="020B0604020202020204" pitchFamily="34" charset="0"/>
              </a:rPr>
              <a:t>Heroin addiction </a:t>
            </a:r>
            <a:r>
              <a:rPr lang="en-GB" altLang="en-US" dirty="0" smtClean="0">
                <a:solidFill>
                  <a:schemeClr val="bg1"/>
                </a:solidFill>
                <a:latin typeface="Arial" panose="020B0604020202020204" pitchFamily="34" charset="0"/>
                <a:cs typeface="Arial" panose="020B0604020202020204" pitchFamily="34" charset="0"/>
              </a:rPr>
              <a:t>(PHE)</a:t>
            </a:r>
          </a:p>
          <a:p>
            <a:pPr>
              <a:spcBef>
                <a:spcPts val="0"/>
              </a:spcBef>
              <a:spcAft>
                <a:spcPts val="600"/>
              </a:spcAft>
              <a:defRPr/>
            </a:pPr>
            <a:endParaRPr lang="en-GB" dirty="0" smtClean="0">
              <a:solidFill>
                <a:schemeClr val="bg1"/>
              </a:solidFill>
              <a:latin typeface="Arial" panose="020B0604020202020204" pitchFamily="34" charset="0"/>
              <a:cs typeface="Arial" panose="020B0604020202020204" pitchFamily="34" charset="0"/>
            </a:endParaRPr>
          </a:p>
          <a:p>
            <a:pPr>
              <a:spcBef>
                <a:spcPts val="0"/>
              </a:spcBef>
              <a:spcAft>
                <a:spcPts val="600"/>
              </a:spcAft>
              <a:defRPr/>
            </a:pPr>
            <a:r>
              <a:rPr lang="en-GB" dirty="0" smtClean="0">
                <a:solidFill>
                  <a:schemeClr val="bg1"/>
                </a:solidFill>
                <a:latin typeface="Arial" panose="020B0604020202020204" pitchFamily="34" charset="0"/>
                <a:cs typeface="Arial" panose="020B0604020202020204" pitchFamily="34" charset="0"/>
              </a:rPr>
              <a:t>A black person, is 11.8 times more likely to be convicted of possessing cannabis than a white person (Release drugs, Stopwatch, LSE - colour of injustice)</a:t>
            </a:r>
            <a:endParaRPr lang="en-GB" dirty="0">
              <a:solidFill>
                <a:schemeClr val="bg1"/>
              </a:solidFill>
              <a:latin typeface="Arial" panose="020B0604020202020204" pitchFamily="34" charset="0"/>
              <a:cs typeface="Arial" panose="020B0604020202020204" pitchFamily="34" charset="0"/>
            </a:endParaRPr>
          </a:p>
          <a:p>
            <a:pPr>
              <a:spcBef>
                <a:spcPts val="0"/>
              </a:spcBef>
              <a:spcAft>
                <a:spcPts val="600"/>
              </a:spcAft>
              <a:defRPr/>
            </a:pPr>
            <a:endParaRPr lang="en-GB" dirty="0" smtClean="0">
              <a:solidFill>
                <a:schemeClr val="bg1"/>
              </a:solidFill>
              <a:latin typeface="Arial" panose="020B0604020202020204" pitchFamily="34" charset="0"/>
              <a:cs typeface="Arial" panose="020B0604020202020204" pitchFamily="34" charset="0"/>
            </a:endParaRPr>
          </a:p>
          <a:p>
            <a:endParaRPr lang="en-GB" dirty="0" smtClean="0">
              <a:solidFill>
                <a:schemeClr val="bg1"/>
              </a:solidFill>
            </a:endParaRPr>
          </a:p>
          <a:p>
            <a:endParaRPr lang="en-GB" dirty="0" smtClean="0">
              <a:solidFill>
                <a:schemeClr val="bg1"/>
              </a:solidFill>
            </a:endParaRPr>
          </a:p>
        </p:txBody>
      </p:sp>
    </p:spTree>
    <p:extLst>
      <p:ext uri="{BB962C8B-B14F-4D97-AF65-F5344CB8AC3E}">
        <p14:creationId xmlns:p14="http://schemas.microsoft.com/office/powerpoint/2010/main" val="295144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altLang="en-US" sz="9600" dirty="0">
                <a:solidFill>
                  <a:srgbClr val="FFC000"/>
                </a:solidFill>
                <a:latin typeface="Impact" panose="020B0806030902050204" pitchFamily="34" charset="0"/>
              </a:rPr>
              <a:t>STIGMA</a:t>
            </a:r>
            <a:r>
              <a:rPr lang="en-GB" altLang="en-US" sz="9600" dirty="0">
                <a:solidFill>
                  <a:srgbClr val="0070C0"/>
                </a:solidFill>
                <a:latin typeface="Impact" panose="020B0806030902050204" pitchFamily="34" charset="0"/>
              </a:rPr>
              <a:t> </a:t>
            </a:r>
            <a:r>
              <a:rPr lang="en-GB" altLang="en-US" sz="9600" dirty="0">
                <a:latin typeface="Impact" panose="020B0806030902050204" pitchFamily="34" charset="0"/>
              </a:rPr>
              <a:t>KILLS</a:t>
            </a:r>
            <a:endParaRPr lang="en-GB" sz="9600" dirty="0"/>
          </a:p>
        </p:txBody>
      </p:sp>
      <p:sp>
        <p:nvSpPr>
          <p:cNvPr id="3" name="Content Placeholder 2"/>
          <p:cNvSpPr>
            <a:spLocks noGrp="1"/>
          </p:cNvSpPr>
          <p:nvPr>
            <p:ph idx="1"/>
          </p:nvPr>
        </p:nvSpPr>
        <p:spPr/>
        <p:txBody>
          <a:bodyPr>
            <a:normAutofit/>
          </a:bodyPr>
          <a:lstStyle/>
          <a:p>
            <a:pPr marL="0" indent="0">
              <a:buNone/>
            </a:pPr>
            <a:r>
              <a:rPr lang="en-GB" altLang="en-US" sz="3600" dirty="0" smtClean="0">
                <a:solidFill>
                  <a:srgbClr val="FFE782"/>
                </a:solidFill>
                <a:latin typeface="Impact" panose="020B0806030902050204" pitchFamily="34" charset="0"/>
                <a:hlinkClick r:id="rId3"/>
              </a:rPr>
              <a:t>https</a:t>
            </a:r>
            <a:r>
              <a:rPr lang="en-GB" altLang="en-US" sz="3600" dirty="0">
                <a:solidFill>
                  <a:srgbClr val="FFE782"/>
                </a:solidFill>
                <a:latin typeface="Impact" panose="020B0806030902050204" pitchFamily="34" charset="0"/>
                <a:hlinkClick r:id="rId3"/>
              </a:rPr>
              <a:t>://www.youtube.com/watch?v=bdE5kTLve30</a:t>
            </a:r>
            <a:r>
              <a:rPr lang="en-GB" altLang="en-US" sz="3600" dirty="0">
                <a:solidFill>
                  <a:srgbClr val="FFE782"/>
                </a:solidFill>
                <a:latin typeface="Impact" panose="020B0806030902050204" pitchFamily="34" charset="0"/>
              </a:rPr>
              <a:t/>
            </a:r>
            <a:br>
              <a:rPr lang="en-GB" altLang="en-US" sz="3600" dirty="0">
                <a:solidFill>
                  <a:srgbClr val="FFE782"/>
                </a:solidFill>
                <a:latin typeface="Impact" panose="020B0806030902050204" pitchFamily="34" charset="0"/>
              </a:rPr>
            </a:br>
            <a:r>
              <a:rPr lang="en-GB" altLang="en-US" sz="3600" dirty="0">
                <a:solidFill>
                  <a:srgbClr val="FFE782"/>
                </a:solidFill>
                <a:latin typeface="Impact" panose="020B0806030902050204" pitchFamily="34" charset="0"/>
              </a:rPr>
              <a:t/>
            </a:r>
            <a:br>
              <a:rPr lang="en-GB" altLang="en-US" sz="3600" dirty="0">
                <a:solidFill>
                  <a:srgbClr val="FFE782"/>
                </a:solidFill>
                <a:latin typeface="Impact" panose="020B0806030902050204" pitchFamily="34" charset="0"/>
              </a:rPr>
            </a:br>
            <a:r>
              <a:rPr lang="en-GB" altLang="en-US" dirty="0">
                <a:solidFill>
                  <a:srgbClr val="FFE782"/>
                </a:solidFill>
                <a:latin typeface="Impact" panose="020B0806030902050204" pitchFamily="34" charset="0"/>
                <a:hlinkClick r:id="rId4"/>
              </a:rPr>
              <a:t>https://www.bbc.co.uk/bbcthree/clip/2173a7da-c8e1-42a9-b9d6-e094614ff776</a:t>
            </a:r>
            <a:endParaRPr lang="en-GB" dirty="0">
              <a:solidFill>
                <a:srgbClr val="FFE782"/>
              </a:solidFill>
            </a:endParaRPr>
          </a:p>
        </p:txBody>
      </p:sp>
    </p:spTree>
    <p:extLst>
      <p:ext uri="{BB962C8B-B14F-4D97-AF65-F5344CB8AC3E}">
        <p14:creationId xmlns:p14="http://schemas.microsoft.com/office/powerpoint/2010/main" val="2799192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62" y="-169115"/>
            <a:ext cx="10515600" cy="1325563"/>
          </a:xfrm>
        </p:spPr>
        <p:txBody>
          <a:bodyPr/>
          <a:lstStyle/>
          <a:p>
            <a:r>
              <a:rPr lang="en-GB" dirty="0" smtClean="0">
                <a:solidFill>
                  <a:schemeClr val="bg1"/>
                </a:solidFill>
                <a:latin typeface="Arial" panose="020B0604020202020204" pitchFamily="34" charset="0"/>
                <a:cs typeface="Arial" panose="020B0604020202020204" pitchFamily="34" charset="0"/>
              </a:rPr>
              <a:t>Current Approach</a:t>
            </a:r>
            <a:endParaRPr lang="en-GB"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4563" y="914401"/>
            <a:ext cx="11640670" cy="5803640"/>
          </a:xfrm>
        </p:spPr>
        <p:txBody>
          <a:bodyPr>
            <a:normAutofit fontScale="92500" lnSpcReduction="20000"/>
          </a:bodyPr>
          <a:lstStyle/>
          <a:p>
            <a:r>
              <a:rPr lang="en-GB" dirty="0">
                <a:solidFill>
                  <a:schemeClr val="bg1"/>
                </a:solidFill>
                <a:latin typeface="Arial" panose="020B0604020202020204" pitchFamily="34" charset="0"/>
                <a:cs typeface="Arial" panose="020B0604020202020204" pitchFamily="34" charset="0"/>
              </a:rPr>
              <a:t>Current strategy of prohibition aims to protect public health, prevent harm to others, prevent the spread of crime with associated drug use, this is not working as drugs are more and more readily </a:t>
            </a:r>
            <a:r>
              <a:rPr lang="en-GB" dirty="0" smtClean="0">
                <a:solidFill>
                  <a:schemeClr val="bg1"/>
                </a:solidFill>
                <a:latin typeface="Arial" panose="020B0604020202020204" pitchFamily="34" charset="0"/>
                <a:cs typeface="Arial" panose="020B0604020202020204" pitchFamily="34" charset="0"/>
              </a:rPr>
              <a:t>available </a:t>
            </a:r>
            <a:r>
              <a:rPr lang="en-GB" dirty="0">
                <a:solidFill>
                  <a:schemeClr val="bg1"/>
                </a:solidFill>
                <a:latin typeface="Arial" panose="020B0604020202020204" pitchFamily="34" charset="0"/>
                <a:cs typeface="Arial" panose="020B0604020202020204" pitchFamily="34" charset="0"/>
              </a:rPr>
              <a:t>(Clutterbuck, 1995; UK Drug Policy Commission, 2008; Albrecht &amp; Ludwig-</a:t>
            </a:r>
            <a:r>
              <a:rPr lang="en-GB" dirty="0" err="1">
                <a:solidFill>
                  <a:schemeClr val="bg1"/>
                </a:solidFill>
                <a:latin typeface="Arial" panose="020B0604020202020204" pitchFamily="34" charset="0"/>
                <a:cs typeface="Arial" panose="020B0604020202020204" pitchFamily="34" charset="0"/>
              </a:rPr>
              <a:t>Mayerhofer</a:t>
            </a:r>
            <a:r>
              <a:rPr lang="en-GB" dirty="0">
                <a:solidFill>
                  <a:schemeClr val="bg1"/>
                </a:solidFill>
                <a:latin typeface="Arial" panose="020B0604020202020204" pitchFamily="34" charset="0"/>
                <a:cs typeface="Arial" panose="020B0604020202020204" pitchFamily="34" charset="0"/>
              </a:rPr>
              <a:t>, 2011)</a:t>
            </a:r>
            <a:r>
              <a:rPr lang="en-GB" dirty="0" smtClean="0">
                <a:solidFill>
                  <a:schemeClr val="bg1"/>
                </a:solidFill>
                <a:latin typeface="Arial" panose="020B0604020202020204" pitchFamily="34" charset="0"/>
                <a:cs typeface="Arial" panose="020B0604020202020204" pitchFamily="34" charset="0"/>
              </a:rPr>
              <a:t>. </a:t>
            </a:r>
          </a:p>
          <a:p>
            <a:endParaRPr lang="en-GB"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The penalties associated with prohibition are in place to act as a  deterrent. The more harmful the drug, the greater the penalty, the greater the deterrent to </a:t>
            </a:r>
            <a:r>
              <a:rPr lang="en-GB" dirty="0" smtClean="0">
                <a:solidFill>
                  <a:schemeClr val="bg1"/>
                </a:solidFill>
                <a:latin typeface="Arial" panose="020B0604020202020204" pitchFamily="34" charset="0"/>
                <a:cs typeface="Arial" panose="020B0604020202020204" pitchFamily="34" charset="0"/>
              </a:rPr>
              <a:t>possession </a:t>
            </a:r>
            <a:r>
              <a:rPr lang="en-GB" dirty="0">
                <a:solidFill>
                  <a:schemeClr val="bg1"/>
                </a:solidFill>
                <a:latin typeface="Arial" panose="020B0604020202020204" pitchFamily="34" charset="0"/>
                <a:cs typeface="Arial" panose="020B0604020202020204" pitchFamily="34" charset="0"/>
              </a:rPr>
              <a:t>(</a:t>
            </a:r>
            <a:r>
              <a:rPr lang="en-GB" dirty="0" err="1">
                <a:solidFill>
                  <a:schemeClr val="bg1"/>
                </a:solidFill>
                <a:latin typeface="Arial" panose="020B0604020202020204" pitchFamily="34" charset="0"/>
                <a:cs typeface="Arial" panose="020B0604020202020204" pitchFamily="34" charset="0"/>
              </a:rPr>
              <a:t>Husak</a:t>
            </a:r>
            <a:r>
              <a:rPr lang="en-GB" dirty="0">
                <a:solidFill>
                  <a:schemeClr val="bg1"/>
                </a:solidFill>
                <a:latin typeface="Arial" panose="020B0604020202020204" pitchFamily="34" charset="0"/>
                <a:cs typeface="Arial" panose="020B0604020202020204" pitchFamily="34" charset="0"/>
              </a:rPr>
              <a:t> &amp; De </a:t>
            </a:r>
            <a:r>
              <a:rPr lang="en-GB" dirty="0" err="1">
                <a:solidFill>
                  <a:schemeClr val="bg1"/>
                </a:solidFill>
                <a:latin typeface="Arial" panose="020B0604020202020204" pitchFamily="34" charset="0"/>
                <a:cs typeface="Arial" panose="020B0604020202020204" pitchFamily="34" charset="0"/>
              </a:rPr>
              <a:t>Marneffe</a:t>
            </a:r>
            <a:r>
              <a:rPr lang="en-GB" dirty="0">
                <a:solidFill>
                  <a:schemeClr val="bg1"/>
                </a:solidFill>
                <a:latin typeface="Arial" panose="020B0604020202020204" pitchFamily="34" charset="0"/>
                <a:cs typeface="Arial" panose="020B0604020202020204" pitchFamily="34" charset="0"/>
              </a:rPr>
              <a:t>, 2005)</a:t>
            </a:r>
            <a:r>
              <a:rPr lang="en-GB" dirty="0" smtClean="0">
                <a:solidFill>
                  <a:schemeClr val="bg1"/>
                </a:solidFill>
                <a:latin typeface="Arial" panose="020B0604020202020204" pitchFamily="34" charset="0"/>
                <a:cs typeface="Arial" panose="020B0604020202020204" pitchFamily="34" charset="0"/>
              </a:rPr>
              <a:t> . </a:t>
            </a:r>
          </a:p>
          <a:p>
            <a:endParaRPr lang="en-GB"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Proponents of prohibition argue that a more tolerant approach to drugs would make it more socially acceptable, which would lead to an increase in </a:t>
            </a:r>
            <a:r>
              <a:rPr lang="en-GB" dirty="0" smtClean="0">
                <a:solidFill>
                  <a:schemeClr val="bg1"/>
                </a:solidFill>
                <a:latin typeface="Arial" panose="020B0604020202020204" pitchFamily="34" charset="0"/>
                <a:cs typeface="Arial" panose="020B0604020202020204" pitchFamily="34" charset="0"/>
              </a:rPr>
              <a:t>usage </a:t>
            </a:r>
            <a:r>
              <a:rPr lang="en-GB" dirty="0">
                <a:solidFill>
                  <a:schemeClr val="bg1"/>
                </a:solidFill>
                <a:latin typeface="Arial" panose="020B0604020202020204" pitchFamily="34" charset="0"/>
                <a:cs typeface="Arial" panose="020B0604020202020204" pitchFamily="34" charset="0"/>
              </a:rPr>
              <a:t>(Van </a:t>
            </a:r>
            <a:r>
              <a:rPr lang="en-GB" dirty="0" err="1">
                <a:solidFill>
                  <a:schemeClr val="bg1"/>
                </a:solidFill>
                <a:latin typeface="Arial" panose="020B0604020202020204" pitchFamily="34" charset="0"/>
                <a:cs typeface="Arial" panose="020B0604020202020204" pitchFamily="34" charset="0"/>
              </a:rPr>
              <a:t>Dijk</a:t>
            </a:r>
            <a:r>
              <a:rPr lang="en-GB" dirty="0">
                <a:solidFill>
                  <a:schemeClr val="bg1"/>
                </a:solidFill>
                <a:latin typeface="Arial" panose="020B0604020202020204" pitchFamily="34" charset="0"/>
                <a:cs typeface="Arial" panose="020B0604020202020204" pitchFamily="34" charset="0"/>
              </a:rPr>
              <a:t>, 1998; </a:t>
            </a:r>
            <a:r>
              <a:rPr lang="en-GB" dirty="0" err="1">
                <a:solidFill>
                  <a:schemeClr val="bg1"/>
                </a:solidFill>
                <a:latin typeface="Arial" panose="020B0604020202020204" pitchFamily="34" charset="0"/>
                <a:cs typeface="Arial" panose="020B0604020202020204" pitchFamily="34" charset="0"/>
              </a:rPr>
              <a:t>Korf</a:t>
            </a:r>
            <a:r>
              <a:rPr lang="en-GB" dirty="0">
                <a:solidFill>
                  <a:schemeClr val="bg1"/>
                </a:solidFill>
                <a:latin typeface="Arial" panose="020B0604020202020204" pitchFamily="34" charset="0"/>
                <a:cs typeface="Arial" panose="020B0604020202020204" pitchFamily="34" charset="0"/>
              </a:rPr>
              <a:t>, 2002)</a:t>
            </a:r>
            <a:r>
              <a:rPr lang="en-GB" dirty="0" smtClean="0">
                <a:solidFill>
                  <a:schemeClr val="bg1"/>
                </a:solidFill>
                <a:latin typeface="Arial" panose="020B0604020202020204" pitchFamily="34" charset="0"/>
                <a:cs typeface="Arial" panose="020B0604020202020204" pitchFamily="34" charset="0"/>
              </a:rPr>
              <a:t>. </a:t>
            </a:r>
          </a:p>
          <a:p>
            <a:endParaRPr lang="en-GB"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The government 2017 evaluation of the ‘Drug Strategy 2010’ surmised that:</a:t>
            </a:r>
          </a:p>
          <a:p>
            <a:pPr marL="0" indent="0">
              <a:buNone/>
            </a:pPr>
            <a:r>
              <a:rPr lang="en-GB" b="1" i="1" dirty="0">
                <a:solidFill>
                  <a:schemeClr val="bg1"/>
                </a:solidFill>
                <a:latin typeface="Arial" panose="020B0604020202020204" pitchFamily="34" charset="0"/>
                <a:cs typeface="Arial" panose="020B0604020202020204" pitchFamily="34" charset="0"/>
              </a:rPr>
              <a:t>“there is, in general, a lack of robust evidence as to whether capture and punishment serves as a deterrent for drug use</a:t>
            </a:r>
            <a:r>
              <a:rPr lang="en-GB" b="1" i="1" dirty="0" smtClean="0">
                <a:solidFill>
                  <a:schemeClr val="bg1"/>
                </a:solidFill>
                <a:latin typeface="Arial" panose="020B0604020202020204" pitchFamily="34" charset="0"/>
                <a:cs typeface="Arial" panose="020B0604020202020204" pitchFamily="34" charset="0"/>
              </a:rPr>
              <a:t>” </a:t>
            </a:r>
            <a:endParaRPr lang="en-GB" b="1" i="1" dirty="0">
              <a:solidFill>
                <a:schemeClr val="bg1"/>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70216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6409764" y="376517"/>
            <a:ext cx="5100918" cy="6341524"/>
          </a:xfrm>
        </p:spPr>
        <p:txBody>
          <a:bodyPr>
            <a:normAutofit/>
          </a:bodyPr>
          <a:lstStyle/>
          <a:p>
            <a:pPr marL="342900" indent="-342900" algn="l">
              <a:buFont typeface="Arial" panose="020B0604020202020204" pitchFamily="34" charset="0"/>
              <a:buChar char="•"/>
            </a:pPr>
            <a:r>
              <a:rPr lang="en-GB" dirty="0" smtClean="0">
                <a:solidFill>
                  <a:schemeClr val="bg1"/>
                </a:solidFill>
              </a:rPr>
              <a:t>The deterrent has already failed for those found in possession of controlled drugs.</a:t>
            </a:r>
          </a:p>
          <a:p>
            <a:pPr algn="l"/>
            <a:endParaRPr lang="en-GB" dirty="0" smtClean="0">
              <a:solidFill>
                <a:schemeClr val="bg1"/>
              </a:solidFill>
            </a:endParaRPr>
          </a:p>
          <a:p>
            <a:pPr marL="342900" indent="-342900" algn="l">
              <a:buFont typeface="Arial" panose="020B0604020202020204" pitchFamily="34" charset="0"/>
              <a:buChar char="•"/>
            </a:pPr>
            <a:r>
              <a:rPr lang="en-GB" dirty="0" smtClean="0">
                <a:solidFill>
                  <a:schemeClr val="bg1"/>
                </a:solidFill>
              </a:rPr>
              <a:t>When dealt with by way of warning, caution of fine in court, the users do not receive assistance to help them stop using drugs. </a:t>
            </a:r>
          </a:p>
          <a:p>
            <a:pPr algn="l"/>
            <a:endParaRPr lang="en-GB" dirty="0" smtClean="0">
              <a:solidFill>
                <a:schemeClr val="bg1"/>
              </a:solidFill>
            </a:endParaRPr>
          </a:p>
          <a:p>
            <a:pPr marL="342900" indent="-342900" algn="l">
              <a:buFont typeface="Arial" panose="020B0604020202020204" pitchFamily="34" charset="0"/>
              <a:buChar char="•"/>
            </a:pPr>
            <a:r>
              <a:rPr lang="en-GB" dirty="0" smtClean="0">
                <a:solidFill>
                  <a:schemeClr val="bg1"/>
                </a:solidFill>
              </a:rPr>
              <a:t>Furthermore, there is evidence to suggest that rather than deter persons from further drug use, the stigmatisation of a criminal record marginalises and prevents their reintegration back into society </a:t>
            </a:r>
            <a:r>
              <a:rPr lang="en-GB" dirty="0">
                <a:solidFill>
                  <a:schemeClr val="bg1"/>
                </a:solidFill>
              </a:rPr>
              <a:t>(Collinson, 1993; Buchanan &amp; Young, 2009)</a:t>
            </a:r>
          </a:p>
        </p:txBody>
      </p:sp>
      <p:pic>
        <p:nvPicPr>
          <p:cNvPr id="4" name="Content Placeholder 1"/>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304800"/>
            <a:ext cx="5368925" cy="3014663"/>
          </a:xfrm>
        </p:spPr>
      </p:pic>
      <p:sp>
        <p:nvSpPr>
          <p:cNvPr id="7" name="TextBox 6"/>
          <p:cNvSpPr txBox="1"/>
          <p:nvPr/>
        </p:nvSpPr>
        <p:spPr>
          <a:xfrm>
            <a:off x="554878" y="4329953"/>
            <a:ext cx="4814047" cy="707886"/>
          </a:xfrm>
          <a:prstGeom prst="rect">
            <a:avLst/>
          </a:prstGeom>
          <a:noFill/>
        </p:spPr>
        <p:txBody>
          <a:bodyPr wrap="square" rtlCol="0">
            <a:spAutoFit/>
          </a:bodyPr>
          <a:lstStyle/>
          <a:p>
            <a:r>
              <a:rPr lang="en-GB" sz="4000" dirty="0" smtClean="0">
                <a:solidFill>
                  <a:schemeClr val="bg1"/>
                </a:solidFill>
              </a:rPr>
              <a:t>WHY DO  WE ARREST?</a:t>
            </a:r>
            <a:endParaRPr lang="en-GB" sz="4000" dirty="0">
              <a:solidFill>
                <a:schemeClr val="bg1"/>
              </a:solidFill>
            </a:endParaRPr>
          </a:p>
        </p:txBody>
      </p:sp>
    </p:spTree>
    <p:extLst>
      <p:ext uri="{BB962C8B-B14F-4D97-AF65-F5344CB8AC3E}">
        <p14:creationId xmlns:p14="http://schemas.microsoft.com/office/powerpoint/2010/main" val="12607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994" y="381601"/>
            <a:ext cx="10515600" cy="1325563"/>
          </a:xfrm>
        </p:spPr>
        <p:txBody>
          <a:bodyPr/>
          <a:lstStyle/>
          <a:p>
            <a:r>
              <a:rPr lang="en-GB" altLang="en-US" dirty="0">
                <a:solidFill>
                  <a:schemeClr val="bg1"/>
                </a:solidFill>
                <a:latin typeface="Impact" panose="020B0806030902050204" pitchFamily="34" charset="0"/>
              </a:rPr>
              <a:t>Portugal –</a:t>
            </a:r>
            <a:r>
              <a:rPr lang="en-GB" altLang="en-US" dirty="0">
                <a:solidFill>
                  <a:srgbClr val="FFFF00"/>
                </a:solidFill>
                <a:latin typeface="Impact" panose="020B0806030902050204" pitchFamily="34" charset="0"/>
              </a:rPr>
              <a:t> </a:t>
            </a:r>
            <a:r>
              <a:rPr lang="en-GB" altLang="en-US" u="sng" dirty="0">
                <a:solidFill>
                  <a:srgbClr val="FFFF00"/>
                </a:solidFill>
                <a:latin typeface="Impact" panose="020B0806030902050204" pitchFamily="34" charset="0"/>
              </a:rPr>
              <a:t>39</a:t>
            </a:r>
            <a:r>
              <a:rPr lang="en-GB" altLang="en-US" dirty="0">
                <a:solidFill>
                  <a:srgbClr val="FF0000"/>
                </a:solidFill>
                <a:latin typeface="Impact" panose="020B0806030902050204" pitchFamily="34" charset="0"/>
              </a:rPr>
              <a:t> </a:t>
            </a:r>
            <a:r>
              <a:rPr lang="en-GB" altLang="en-US" dirty="0">
                <a:latin typeface="Impact" panose="020B0806030902050204" pitchFamily="34" charset="0"/>
              </a:rPr>
              <a:t>/</a:t>
            </a:r>
            <a:r>
              <a:rPr lang="en-GB" altLang="en-US" dirty="0">
                <a:solidFill>
                  <a:srgbClr val="FF0000"/>
                </a:solidFill>
                <a:latin typeface="Impact" panose="020B0806030902050204" pitchFamily="34" charset="0"/>
              </a:rPr>
              <a:t> </a:t>
            </a:r>
            <a:r>
              <a:rPr lang="en-GB" altLang="en-US" dirty="0">
                <a:solidFill>
                  <a:schemeClr val="bg1"/>
                </a:solidFill>
                <a:latin typeface="Impact" panose="020B0806030902050204" pitchFamily="34" charset="0"/>
              </a:rPr>
              <a:t>United Kingdom </a:t>
            </a:r>
            <a:r>
              <a:rPr lang="en-GB" altLang="en-US" dirty="0" smtClean="0">
                <a:solidFill>
                  <a:schemeClr val="bg1"/>
                </a:solidFill>
                <a:latin typeface="Impact" panose="020B0806030902050204" pitchFamily="34" charset="0"/>
              </a:rPr>
              <a:t>- </a:t>
            </a:r>
            <a:r>
              <a:rPr lang="en-GB" altLang="en-US" dirty="0" smtClean="0">
                <a:solidFill>
                  <a:srgbClr val="FFFF00"/>
                </a:solidFill>
                <a:latin typeface="Impact" panose="020B0806030902050204" pitchFamily="34" charset="0"/>
              </a:rPr>
              <a:t>5546</a:t>
            </a:r>
            <a:endParaRPr lang="en-GB" dirty="0">
              <a:solidFill>
                <a:srgbClr val="FFFF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88079" y="1467387"/>
            <a:ext cx="5027622" cy="3351748"/>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5822" y="1500338"/>
            <a:ext cx="5339744" cy="3285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5400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03293" y="239636"/>
            <a:ext cx="8821271" cy="6314445"/>
          </a:xfrm>
        </p:spPr>
      </p:pic>
    </p:spTree>
    <p:extLst>
      <p:ext uri="{BB962C8B-B14F-4D97-AF65-F5344CB8AC3E}">
        <p14:creationId xmlns:p14="http://schemas.microsoft.com/office/powerpoint/2010/main" val="3985044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31951" y="1052513"/>
            <a:ext cx="2519363" cy="1439862"/>
          </a:xfrm>
          <a:prstGeom prst="roundRect">
            <a:avLst/>
          </a:prstGeom>
          <a:noFill/>
          <a:ln w="19050">
            <a:solidFill>
              <a:srgbClr val="0093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Person in possession of </a:t>
            </a:r>
            <a:r>
              <a:rPr lang="en-GB" u="sng" dirty="0">
                <a:solidFill>
                  <a:schemeClr val="bg1"/>
                </a:solidFill>
              </a:rPr>
              <a:t>any</a:t>
            </a:r>
            <a:r>
              <a:rPr lang="en-GB" dirty="0">
                <a:solidFill>
                  <a:schemeClr val="bg1"/>
                </a:solidFill>
              </a:rPr>
              <a:t> drug – Not age specific</a:t>
            </a:r>
          </a:p>
        </p:txBody>
      </p:sp>
      <p:sp>
        <p:nvSpPr>
          <p:cNvPr id="3" name="Rectangle 2"/>
          <p:cNvSpPr/>
          <p:nvPr/>
        </p:nvSpPr>
        <p:spPr>
          <a:xfrm>
            <a:off x="4859338" y="1052513"/>
            <a:ext cx="2519362" cy="1439862"/>
          </a:xfrm>
          <a:prstGeom prst="rect">
            <a:avLst/>
          </a:prstGeom>
          <a:noFill/>
          <a:ln w="19050">
            <a:solidFill>
              <a:srgbClr val="0025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GB" dirty="0">
                <a:solidFill>
                  <a:schemeClr val="bg1"/>
                </a:solidFill>
              </a:rPr>
              <a:t>Seize drug</a:t>
            </a:r>
          </a:p>
          <a:p>
            <a:pPr algn="r">
              <a:defRPr/>
            </a:pPr>
            <a:r>
              <a:rPr lang="en-GB" dirty="0">
                <a:solidFill>
                  <a:schemeClr val="bg1"/>
                </a:solidFill>
              </a:rPr>
              <a:t>Check PNC</a:t>
            </a:r>
          </a:p>
          <a:p>
            <a:pPr algn="r">
              <a:defRPr/>
            </a:pPr>
            <a:r>
              <a:rPr lang="en-GB" dirty="0">
                <a:solidFill>
                  <a:schemeClr val="bg1"/>
                </a:solidFill>
              </a:rPr>
              <a:t>Record ‘crime’</a:t>
            </a:r>
          </a:p>
          <a:p>
            <a:pPr algn="r">
              <a:defRPr/>
            </a:pPr>
            <a:r>
              <a:rPr lang="en-GB" dirty="0">
                <a:solidFill>
                  <a:schemeClr val="bg1"/>
                </a:solidFill>
              </a:rPr>
              <a:t>Now </a:t>
            </a:r>
            <a:r>
              <a:rPr lang="en-GB" b="1" dirty="0">
                <a:solidFill>
                  <a:schemeClr val="bg1"/>
                </a:solidFill>
              </a:rPr>
              <a:t>Engage</a:t>
            </a:r>
          </a:p>
          <a:p>
            <a:pPr algn="r">
              <a:defRPr/>
            </a:pPr>
            <a:endParaRPr lang="en-GB" b="1" u="sng" dirty="0">
              <a:solidFill>
                <a:srgbClr val="FF0000"/>
              </a:solidFill>
            </a:endParaRPr>
          </a:p>
        </p:txBody>
      </p:sp>
      <p:pic>
        <p:nvPicPr>
          <p:cNvPr id="11269" name="Picture 18" descr="Image result for uk polic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525" y="1230219"/>
            <a:ext cx="10810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24"/>
          <p:cNvSpPr/>
          <p:nvPr/>
        </p:nvSpPr>
        <p:spPr>
          <a:xfrm>
            <a:off x="8086725" y="1052513"/>
            <a:ext cx="2520950" cy="1439862"/>
          </a:xfrm>
          <a:prstGeom prst="roundRect">
            <a:avLst/>
          </a:prstGeom>
          <a:noFill/>
          <a:ln w="19050">
            <a:solidFill>
              <a:srgbClr val="0093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Diversion booked via an app direct to local drug service</a:t>
            </a:r>
          </a:p>
          <a:p>
            <a:pPr algn="ctr">
              <a:defRPr/>
            </a:pPr>
            <a:r>
              <a:rPr lang="en-GB" b="1" dirty="0">
                <a:solidFill>
                  <a:schemeClr val="bg1"/>
                </a:solidFill>
              </a:rPr>
              <a:t>A community resolution applied </a:t>
            </a:r>
          </a:p>
        </p:txBody>
      </p:sp>
      <p:sp>
        <p:nvSpPr>
          <p:cNvPr id="30" name="Rectangle 29"/>
          <p:cNvSpPr/>
          <p:nvPr/>
        </p:nvSpPr>
        <p:spPr>
          <a:xfrm>
            <a:off x="8086725" y="3152776"/>
            <a:ext cx="2520950" cy="1439863"/>
          </a:xfrm>
          <a:prstGeom prst="rect">
            <a:avLst/>
          </a:prstGeom>
          <a:noFill/>
          <a:ln w="19050">
            <a:solidFill>
              <a:srgbClr val="0025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GB" dirty="0">
                <a:solidFill>
                  <a:schemeClr val="bg1"/>
                </a:solidFill>
              </a:rPr>
              <a:t>Safeguarding</a:t>
            </a:r>
          </a:p>
          <a:p>
            <a:pPr algn="r">
              <a:defRPr/>
            </a:pPr>
            <a:r>
              <a:rPr lang="en-GB" dirty="0">
                <a:solidFill>
                  <a:schemeClr val="bg1"/>
                </a:solidFill>
              </a:rPr>
              <a:t>Intel interview</a:t>
            </a:r>
          </a:p>
          <a:p>
            <a:pPr algn="r">
              <a:defRPr/>
            </a:pPr>
            <a:r>
              <a:rPr lang="en-GB" dirty="0">
                <a:solidFill>
                  <a:schemeClr val="bg1"/>
                </a:solidFill>
              </a:rPr>
              <a:t>Additional </a:t>
            </a:r>
          </a:p>
          <a:p>
            <a:pPr algn="r">
              <a:defRPr/>
            </a:pPr>
            <a:r>
              <a:rPr lang="en-GB" dirty="0">
                <a:solidFill>
                  <a:schemeClr val="bg1"/>
                </a:solidFill>
              </a:rPr>
              <a:t>Offences</a:t>
            </a:r>
            <a:r>
              <a:rPr lang="en-GB" dirty="0">
                <a:solidFill>
                  <a:srgbClr val="002596"/>
                </a:solidFill>
              </a:rPr>
              <a:t>?</a:t>
            </a:r>
          </a:p>
        </p:txBody>
      </p:sp>
      <p:pic>
        <p:nvPicPr>
          <p:cNvPr id="11272" name="Picture 18" descr="Image result for uk polic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564" y="3333750"/>
            <a:ext cx="10810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ounded Rectangle 32"/>
          <p:cNvSpPr/>
          <p:nvPr/>
        </p:nvSpPr>
        <p:spPr>
          <a:xfrm>
            <a:off x="4835525" y="3152776"/>
            <a:ext cx="2520950" cy="1439863"/>
          </a:xfrm>
          <a:prstGeom prst="roundRect">
            <a:avLst/>
          </a:prstGeom>
          <a:noFill/>
          <a:ln w="19050">
            <a:solidFill>
              <a:srgbClr val="0093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Person </a:t>
            </a:r>
            <a:r>
              <a:rPr lang="en-GB" u="sng" dirty="0">
                <a:solidFill>
                  <a:schemeClr val="bg1"/>
                </a:solidFill>
              </a:rPr>
              <a:t>voluntarily</a:t>
            </a:r>
            <a:r>
              <a:rPr lang="en-GB" dirty="0">
                <a:solidFill>
                  <a:schemeClr val="bg1"/>
                </a:solidFill>
              </a:rPr>
              <a:t> attends education/treatment at drug service (</a:t>
            </a:r>
            <a:r>
              <a:rPr lang="en-GB" b="1" u="sng" dirty="0">
                <a:solidFill>
                  <a:schemeClr val="bg1"/>
                </a:solidFill>
              </a:rPr>
              <a:t>outreach is key</a:t>
            </a:r>
            <a:r>
              <a:rPr lang="en-GB" dirty="0">
                <a:solidFill>
                  <a:schemeClr val="bg1"/>
                </a:solidFill>
              </a:rPr>
              <a:t>)</a:t>
            </a:r>
          </a:p>
        </p:txBody>
      </p:sp>
      <p:sp>
        <p:nvSpPr>
          <p:cNvPr id="34" name="Rounded Rectangle 33"/>
          <p:cNvSpPr/>
          <p:nvPr/>
        </p:nvSpPr>
        <p:spPr>
          <a:xfrm>
            <a:off x="1631951" y="2973388"/>
            <a:ext cx="2519363" cy="1619250"/>
          </a:xfrm>
          <a:prstGeom prst="roundRect">
            <a:avLst/>
          </a:prstGeom>
          <a:noFill/>
          <a:ln w="19050">
            <a:solidFill>
              <a:srgbClr val="0093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Drug service provides </a:t>
            </a:r>
            <a:r>
              <a:rPr lang="en-GB" b="1" u="sng" dirty="0">
                <a:solidFill>
                  <a:schemeClr val="bg1"/>
                </a:solidFill>
              </a:rPr>
              <a:t>feedback</a:t>
            </a:r>
            <a:r>
              <a:rPr lang="en-GB" dirty="0">
                <a:solidFill>
                  <a:schemeClr val="bg1"/>
                </a:solidFill>
              </a:rPr>
              <a:t> of attendance ie to avoid people taking advantage</a:t>
            </a:r>
          </a:p>
        </p:txBody>
      </p:sp>
      <p:sp>
        <p:nvSpPr>
          <p:cNvPr id="37" name="Down Arrow 36"/>
          <p:cNvSpPr/>
          <p:nvPr/>
        </p:nvSpPr>
        <p:spPr>
          <a:xfrm rot="5400000" flipH="1">
            <a:off x="7517607" y="3602832"/>
            <a:ext cx="360363" cy="539750"/>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8" name="Down Arrow 37"/>
          <p:cNvSpPr/>
          <p:nvPr/>
        </p:nvSpPr>
        <p:spPr>
          <a:xfrm rot="5400000" flipH="1">
            <a:off x="4314032" y="3602832"/>
            <a:ext cx="360363" cy="539750"/>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Rounded Rectangle 15"/>
          <p:cNvSpPr/>
          <p:nvPr/>
        </p:nvSpPr>
        <p:spPr>
          <a:xfrm>
            <a:off x="1631951" y="4689475"/>
            <a:ext cx="8975725" cy="1187450"/>
          </a:xfrm>
          <a:prstGeom prst="roundRect">
            <a:avLst/>
          </a:prstGeom>
          <a:noFill/>
          <a:ln w="19050">
            <a:solidFill>
              <a:srgbClr val="0093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009353"/>
              </a:solidFill>
            </a:endParaRPr>
          </a:p>
        </p:txBody>
      </p:sp>
      <p:sp>
        <p:nvSpPr>
          <p:cNvPr id="23" name="Down Arrow 22"/>
          <p:cNvSpPr/>
          <p:nvPr/>
        </p:nvSpPr>
        <p:spPr>
          <a:xfrm flipH="1">
            <a:off x="9166226" y="2549525"/>
            <a:ext cx="360363" cy="539750"/>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 name="Down Arrow 23"/>
          <p:cNvSpPr/>
          <p:nvPr/>
        </p:nvSpPr>
        <p:spPr>
          <a:xfrm rot="16200000" flipH="1">
            <a:off x="7517607" y="1502569"/>
            <a:ext cx="360362" cy="539750"/>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Down Arrow 25"/>
          <p:cNvSpPr/>
          <p:nvPr/>
        </p:nvSpPr>
        <p:spPr>
          <a:xfrm rot="16200000" flipH="1">
            <a:off x="4336256" y="1502569"/>
            <a:ext cx="360362" cy="539750"/>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Rectangle 3"/>
          <p:cNvSpPr/>
          <p:nvPr/>
        </p:nvSpPr>
        <p:spPr>
          <a:xfrm>
            <a:off x="1855693" y="4701987"/>
            <a:ext cx="8597153" cy="1200329"/>
          </a:xfrm>
          <a:prstGeom prst="rect">
            <a:avLst/>
          </a:prstGeom>
        </p:spPr>
        <p:txBody>
          <a:bodyPr wrap="square">
            <a:spAutoFit/>
          </a:bodyPr>
          <a:lstStyle/>
          <a:p>
            <a:r>
              <a:rPr lang="en-GB" dirty="0">
                <a:solidFill>
                  <a:schemeClr val="bg1"/>
                </a:solidFill>
              </a:rPr>
              <a:t>Diversion is not decriminalisation, although a community resolution is invisible to a standard DBS check (</a:t>
            </a:r>
            <a:r>
              <a:rPr lang="en-GB" dirty="0" err="1">
                <a:solidFill>
                  <a:schemeClr val="bg1"/>
                </a:solidFill>
              </a:rPr>
              <a:t>Lammy</a:t>
            </a:r>
            <a:r>
              <a:rPr lang="en-GB" dirty="0">
                <a:solidFill>
                  <a:schemeClr val="bg1"/>
                </a:solidFill>
              </a:rPr>
              <a:t> 2016). Unlimited opportunities for diversion. A gateway for assessment, education/treatment/intervention pathways where appropriate and better outcomes for people found with drugs. </a:t>
            </a:r>
          </a:p>
        </p:txBody>
      </p:sp>
    </p:spTree>
    <p:extLst>
      <p:ext uri="{BB962C8B-B14F-4D97-AF65-F5344CB8AC3E}">
        <p14:creationId xmlns:p14="http://schemas.microsoft.com/office/powerpoint/2010/main" val="4250810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715</TotalTime>
  <Words>1903</Words>
  <Application>Microsoft Office PowerPoint</Application>
  <PresentationFormat>Widescreen</PresentationFormat>
  <Paragraphs>277</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Gill Sans MT</vt:lpstr>
      <vt:lpstr>Impact</vt:lpstr>
      <vt:lpstr>Times New Roman</vt:lpstr>
      <vt:lpstr>Office Theme</vt:lpstr>
      <vt:lpstr>PowerPoint Presentation</vt:lpstr>
      <vt:lpstr>PowerPoint Presentation</vt:lpstr>
      <vt:lpstr>What’s the real damage</vt:lpstr>
      <vt:lpstr>STIGMA KILLS</vt:lpstr>
      <vt:lpstr>Current Approach</vt:lpstr>
      <vt:lpstr>PowerPoint Presentation</vt:lpstr>
      <vt:lpstr>Portugal – 39 / United Kingdom - 5546</vt:lpstr>
      <vt:lpstr>PowerPoint Presentation</vt:lpstr>
      <vt:lpstr>PowerPoint Presentation</vt:lpstr>
      <vt:lpstr>Officer feedback</vt:lpstr>
      <vt:lpstr>Officer feedback</vt:lpstr>
      <vt:lpstr>PowerPoint Presentation</vt:lpstr>
      <vt:lpstr>PowerPoint Presentation</vt:lpstr>
      <vt:lpstr>Heroin assisted treatment - UK RIOTT trials – Evidenced that the heaviest heroin using 10 to 15% consumed 50 to 66% of illicit street heroin  - By prescribing medical diamorphine to this group (127) crime reduce  - 30 days prior to entering treatment there were 3907 unrecorded crimes committed by this group  - The total number of crimes committed in the 30days prior to the six month interview had reduced in all groups to a total of 849 (78%) </vt:lpstr>
      <vt:lpstr>PowerPoint Presentation</vt:lpstr>
      <vt:lpstr>PowerPoint Presentation</vt:lpstr>
      <vt:lpstr>PowerPoint Presentation</vt:lpstr>
      <vt:lpstr>The Homeless man…. What the nurse described… and what the Police say…</vt:lpstr>
      <vt:lpstr>PowerPoint Presentation</vt:lpstr>
      <vt:lpstr>PowerPoint Presentation</vt:lpstr>
      <vt:lpstr>Bibliography </vt:lpstr>
      <vt:lpstr>References </vt:lpstr>
      <vt:lpstr>References</vt:lpstr>
      <vt:lpstr>References</vt:lpstr>
      <vt:lpstr>References</vt:lpstr>
      <vt:lpstr>References</vt:lpstr>
      <vt:lpstr>References</vt:lpstr>
    </vt:vector>
  </TitlesOfParts>
  <Company>Thames Valley Police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Fookes Daniel</dc:creator>
  <cp:lastModifiedBy>Boyle, Monica</cp:lastModifiedBy>
  <cp:revision>81</cp:revision>
  <dcterms:created xsi:type="dcterms:W3CDTF">2019-08-16T07:58:05Z</dcterms:created>
  <dcterms:modified xsi:type="dcterms:W3CDTF">2020-01-21T17:10:51Z</dcterms:modified>
</cp:coreProperties>
</file>