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1"/>
  </p:sldMasterIdLst>
  <p:sldIdLst>
    <p:sldId id="256" r:id="rId2"/>
    <p:sldId id="328" r:id="rId3"/>
    <p:sldId id="332" r:id="rId4"/>
    <p:sldId id="329" r:id="rId5"/>
    <p:sldId id="330" r:id="rId6"/>
    <p:sldId id="331" r:id="rId7"/>
    <p:sldId id="312" r:id="rId8"/>
    <p:sldId id="333" r:id="rId9"/>
    <p:sldId id="339" r:id="rId10"/>
    <p:sldId id="320" r:id="rId11"/>
    <p:sldId id="321" r:id="rId12"/>
    <p:sldId id="334" r:id="rId13"/>
    <p:sldId id="324" r:id="rId14"/>
    <p:sldId id="308" r:id="rId15"/>
    <p:sldId id="325" r:id="rId16"/>
    <p:sldId id="326" r:id="rId17"/>
    <p:sldId id="327" r:id="rId18"/>
    <p:sldId id="336" r:id="rId19"/>
    <p:sldId id="337" r:id="rId20"/>
    <p:sldId id="300" r:id="rId21"/>
    <p:sldId id="301" r:id="rId22"/>
    <p:sldId id="302" r:id="rId23"/>
    <p:sldId id="314" r:id="rId24"/>
    <p:sldId id="33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DE6507-3566-1542-97F8-A1286634972A}">
          <p14:sldIdLst>
            <p14:sldId id="256"/>
            <p14:sldId id="328"/>
            <p14:sldId id="332"/>
            <p14:sldId id="329"/>
            <p14:sldId id="330"/>
            <p14:sldId id="331"/>
            <p14:sldId id="312"/>
            <p14:sldId id="333"/>
            <p14:sldId id="339"/>
            <p14:sldId id="320"/>
            <p14:sldId id="321"/>
            <p14:sldId id="334"/>
            <p14:sldId id="324"/>
            <p14:sldId id="308"/>
            <p14:sldId id="325"/>
            <p14:sldId id="326"/>
            <p14:sldId id="327"/>
            <p14:sldId id="336"/>
            <p14:sldId id="337"/>
            <p14:sldId id="300"/>
            <p14:sldId id="301"/>
            <p14:sldId id="302"/>
            <p14:sldId id="314"/>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2"/>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3F61B3-1758-D84D-94E7-77B9159EB23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6743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3F61B3-1758-D84D-94E7-77B9159EB23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124763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3F61B3-1758-D84D-94E7-77B9159EB23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239521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3F61B3-1758-D84D-94E7-77B9159EB23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6059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3F61B3-1758-D84D-94E7-77B9159EB238}"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36907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3F61B3-1758-D84D-94E7-77B9159EB23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7088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3F61B3-1758-D84D-94E7-77B9159EB238}"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269615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3F61B3-1758-D84D-94E7-77B9159EB238}"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101088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F61B3-1758-D84D-94E7-77B9159EB238}"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223774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3F61B3-1758-D84D-94E7-77B9159EB23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30902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3F61B3-1758-D84D-94E7-77B9159EB238}"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14E63-1F47-3B44-BADA-4AB47E05032C}" type="slidenum">
              <a:rPr lang="en-US" smtClean="0"/>
              <a:t>‹#›</a:t>
            </a:fld>
            <a:endParaRPr lang="en-US"/>
          </a:p>
        </p:txBody>
      </p:sp>
    </p:spTree>
    <p:extLst>
      <p:ext uri="{BB962C8B-B14F-4D97-AF65-F5344CB8AC3E}">
        <p14:creationId xmlns:p14="http://schemas.microsoft.com/office/powerpoint/2010/main" val="285647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F61B3-1758-D84D-94E7-77B9159EB238}" type="datetimeFigureOut">
              <a:rPr lang="en-US" smtClean="0"/>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14E63-1F47-3B44-BADA-4AB47E05032C}" type="slidenum">
              <a:rPr lang="en-US" smtClean="0"/>
              <a:t>‹#›</a:t>
            </a:fld>
            <a:endParaRPr lang="en-US"/>
          </a:p>
        </p:txBody>
      </p:sp>
    </p:spTree>
    <p:extLst>
      <p:ext uri="{BB962C8B-B14F-4D97-AF65-F5344CB8AC3E}">
        <p14:creationId xmlns:p14="http://schemas.microsoft.com/office/powerpoint/2010/main" val="405472520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bacon@sheffield.ac.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100" b="1" dirty="0">
                <a:latin typeface="Garamond"/>
                <a:cs typeface="Garamond"/>
              </a:rPr>
              <a:t>Drugs Policing and Harm </a:t>
            </a:r>
            <a:r>
              <a:rPr lang="en-US" sz="4100" b="1">
                <a:latin typeface="Garamond"/>
                <a:cs typeface="Garamond"/>
              </a:rPr>
              <a:t>Reduction </a:t>
            </a:r>
            <a:br>
              <a:rPr lang="en-US" sz="4100" b="1">
                <a:latin typeface="Garamond"/>
                <a:cs typeface="Garamond"/>
              </a:rPr>
            </a:br>
            <a:r>
              <a:rPr lang="en-US" sz="4100" b="1">
                <a:latin typeface="Garamond"/>
                <a:cs typeface="Garamond"/>
              </a:rPr>
              <a:t>in England &amp; </a:t>
            </a:r>
            <a:r>
              <a:rPr lang="en-US" sz="4100" b="1" dirty="0">
                <a:latin typeface="Garamond"/>
                <a:cs typeface="Garamond"/>
              </a:rPr>
              <a:t>Wales</a:t>
            </a:r>
          </a:p>
        </p:txBody>
      </p:sp>
      <p:sp>
        <p:nvSpPr>
          <p:cNvPr id="3" name="Subtitle 2"/>
          <p:cNvSpPr>
            <a:spLocks noGrp="1"/>
          </p:cNvSpPr>
          <p:nvPr>
            <p:ph type="subTitle" idx="1"/>
          </p:nvPr>
        </p:nvSpPr>
        <p:spPr/>
        <p:txBody>
          <a:bodyPr>
            <a:noAutofit/>
          </a:bodyPr>
          <a:lstStyle/>
          <a:p>
            <a:r>
              <a:rPr lang="en-US" sz="2400" b="1" dirty="0">
                <a:solidFill>
                  <a:schemeClr val="tx1"/>
                </a:solidFill>
                <a:latin typeface="Garamond"/>
                <a:cs typeface="Garamond"/>
              </a:rPr>
              <a:t>Matthew Bacon</a:t>
            </a:r>
          </a:p>
          <a:p>
            <a:r>
              <a:rPr lang="en-US" sz="2400" b="1" dirty="0">
                <a:latin typeface="Garamond"/>
                <a:cs typeface="Garamond"/>
                <a:hlinkClick r:id="rId2"/>
              </a:rPr>
              <a:t>m.bacon@sheffield.ac.uk</a:t>
            </a:r>
            <a:r>
              <a:rPr lang="en-US" sz="2400" b="1" dirty="0">
                <a:latin typeface="Garamond"/>
                <a:cs typeface="Garamond"/>
              </a:rPr>
              <a:t> </a:t>
            </a:r>
          </a:p>
          <a:p>
            <a:endParaRPr lang="en-US" sz="800" b="1" dirty="0">
              <a:latin typeface="Garamond"/>
              <a:cs typeface="Garamond"/>
            </a:endParaRPr>
          </a:p>
          <a:p>
            <a:r>
              <a:rPr lang="en-US" sz="2200" dirty="0">
                <a:solidFill>
                  <a:srgbClr val="000000"/>
                </a:solidFill>
                <a:latin typeface="Garamond"/>
                <a:cs typeface="Garamond"/>
              </a:rPr>
              <a:t>SIPR/DRNS Event</a:t>
            </a:r>
          </a:p>
          <a:p>
            <a:r>
              <a:rPr lang="en-US" sz="2200" dirty="0">
                <a:solidFill>
                  <a:srgbClr val="000000"/>
                </a:solidFill>
                <a:latin typeface="Garamond"/>
                <a:cs typeface="Garamond"/>
              </a:rPr>
              <a:t>Thursday 16</a:t>
            </a:r>
            <a:r>
              <a:rPr lang="en-US" sz="2200" baseline="30000" dirty="0">
                <a:solidFill>
                  <a:srgbClr val="000000"/>
                </a:solidFill>
                <a:latin typeface="Garamond"/>
                <a:cs typeface="Garamond"/>
              </a:rPr>
              <a:t>th</a:t>
            </a:r>
            <a:r>
              <a:rPr lang="en-US" sz="2200" dirty="0">
                <a:solidFill>
                  <a:srgbClr val="000000"/>
                </a:solidFill>
                <a:latin typeface="Garamond"/>
                <a:cs typeface="Garamond"/>
              </a:rPr>
              <a:t> January 2020</a:t>
            </a:r>
          </a:p>
        </p:txBody>
      </p:sp>
      <p:pic>
        <p:nvPicPr>
          <p:cNvPr id="4" name="Picture 3"/>
          <p:cNvPicPr>
            <a:picLocks noChangeAspect="1" noChangeArrowheads="1"/>
          </p:cNvPicPr>
          <p:nvPr/>
        </p:nvPicPr>
        <p:blipFill>
          <a:blip r:embed="rId3" cstate="print"/>
          <a:srcRect/>
          <a:stretch>
            <a:fillRect/>
          </a:stretch>
        </p:blipFill>
        <p:spPr bwMode="auto">
          <a:xfrm>
            <a:off x="683568" y="5517232"/>
            <a:ext cx="2047875" cy="8286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6516216" y="5517232"/>
            <a:ext cx="2524125" cy="1009650"/>
          </a:xfrm>
          <a:prstGeom prst="rect">
            <a:avLst/>
          </a:prstGeom>
          <a:noFill/>
          <a:ln w="9525">
            <a:noFill/>
            <a:miter lim="800000"/>
            <a:headEnd/>
            <a:tailEnd/>
          </a:ln>
        </p:spPr>
      </p:pic>
    </p:spTree>
    <p:extLst>
      <p:ext uri="{BB962C8B-B14F-4D97-AF65-F5344CB8AC3E}">
        <p14:creationId xmlns:p14="http://schemas.microsoft.com/office/powerpoint/2010/main" val="341697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Rationale</a:t>
            </a:r>
          </a:p>
        </p:txBody>
      </p:sp>
      <p:sp>
        <p:nvSpPr>
          <p:cNvPr id="3" name="Content Placeholder 2"/>
          <p:cNvSpPr>
            <a:spLocks noGrp="1"/>
          </p:cNvSpPr>
          <p:nvPr>
            <p:ph idx="1"/>
          </p:nvPr>
        </p:nvSpPr>
        <p:spPr>
          <a:xfrm>
            <a:off x="457200" y="1417638"/>
            <a:ext cx="8229600" cy="5277003"/>
          </a:xfrm>
        </p:spPr>
        <p:txBody>
          <a:bodyPr>
            <a:normAutofit fontScale="62500" lnSpcReduction="20000"/>
          </a:bodyPr>
          <a:lstStyle/>
          <a:p>
            <a:r>
              <a:rPr lang="en-GB" dirty="0">
                <a:latin typeface="Garamond"/>
                <a:cs typeface="Garamond"/>
              </a:rPr>
              <a:t>“I think overall it's about </a:t>
            </a:r>
            <a:r>
              <a:rPr lang="en-GB" b="1" dirty="0">
                <a:latin typeface="Garamond"/>
                <a:cs typeface="Garamond"/>
              </a:rPr>
              <a:t>preventing reoffending </a:t>
            </a:r>
            <a:r>
              <a:rPr lang="en-GB" dirty="0">
                <a:latin typeface="Garamond"/>
                <a:cs typeface="Garamond"/>
              </a:rPr>
              <a:t>and that’s the solid, you know, overall outcome. However, it is about </a:t>
            </a:r>
            <a:r>
              <a:rPr lang="en-GB" b="1" dirty="0">
                <a:latin typeface="Garamond"/>
                <a:cs typeface="Garamond"/>
              </a:rPr>
              <a:t>changing people’s direction and putting people onto a better path</a:t>
            </a:r>
            <a:r>
              <a:rPr lang="en-GB" dirty="0">
                <a:latin typeface="Garamond"/>
                <a:cs typeface="Garamond"/>
              </a:rPr>
              <a:t>, so it enables them to be better citizens and enables them to contribute to society to their potential. So by preventing reoffending, then that ticks my policing aim, but I have a social sort of weight on it too. Those things are only achieved I think by genuine people that work on the programme … genuine referral pathways, genuine opportunity – none of this half-baked lip service crap that can happen.”</a:t>
            </a:r>
          </a:p>
          <a:p>
            <a:endParaRPr lang="en-GB" sz="1500" dirty="0">
              <a:latin typeface="Garamond"/>
              <a:cs typeface="Garamond"/>
            </a:endParaRPr>
          </a:p>
          <a:p>
            <a:r>
              <a:rPr lang="en-GB" dirty="0">
                <a:latin typeface="Garamond"/>
                <a:cs typeface="Garamond"/>
              </a:rPr>
              <a:t>“It is about people who take drugs being given the opportunity to have some </a:t>
            </a:r>
            <a:r>
              <a:rPr lang="en-GB" b="1" dirty="0">
                <a:latin typeface="Garamond"/>
                <a:cs typeface="Garamond"/>
              </a:rPr>
              <a:t>education</a:t>
            </a:r>
            <a:r>
              <a:rPr lang="en-GB" dirty="0">
                <a:latin typeface="Garamond"/>
                <a:cs typeface="Garamond"/>
              </a:rPr>
              <a:t> around their drug use and around the </a:t>
            </a:r>
            <a:r>
              <a:rPr lang="en-GB" b="1" dirty="0">
                <a:latin typeface="Garamond"/>
                <a:cs typeface="Garamond"/>
              </a:rPr>
              <a:t>health</a:t>
            </a:r>
            <a:r>
              <a:rPr lang="en-GB" dirty="0">
                <a:latin typeface="Garamond"/>
                <a:cs typeface="Garamond"/>
              </a:rPr>
              <a:t> consequences and to sort of do that in a way that doesn’t criminalise them and give them a criminal record.”</a:t>
            </a:r>
          </a:p>
          <a:p>
            <a:endParaRPr lang="en-GB" sz="1500" dirty="0">
              <a:latin typeface="Garamond"/>
              <a:cs typeface="Garamond"/>
            </a:endParaRPr>
          </a:p>
          <a:p>
            <a:r>
              <a:rPr lang="en-GB" dirty="0">
                <a:latin typeface="Garamond"/>
                <a:cs typeface="Garamond"/>
              </a:rPr>
              <a:t>“[S]ending someone down </a:t>
            </a:r>
            <a:r>
              <a:rPr lang="en-GB" b="1" dirty="0">
                <a:latin typeface="Garamond"/>
                <a:cs typeface="Garamond"/>
              </a:rPr>
              <a:t>the criminal justice route does not help to reduce crime, does not help to reduce their problem with drugs and does not help to reduce the cost to society</a:t>
            </a:r>
            <a:r>
              <a:rPr lang="en-GB" dirty="0">
                <a:latin typeface="Garamond"/>
                <a:cs typeface="Garamond"/>
              </a:rPr>
              <a:t> … [W]hat the current approach does is it feeds directly into almost keeping that going, keeping the reoffending going. So you know, by sending someone to a prison where they continue to access drugs or actually start a drug habit which is even worse, it’s going to continue that cycle.”</a:t>
            </a:r>
          </a:p>
          <a:p>
            <a:pPr marL="0" indent="0">
              <a:buNone/>
            </a:pPr>
            <a:endParaRPr lang="en-GB" sz="1700" dirty="0">
              <a:latin typeface="Garamond"/>
              <a:cs typeface="Garamond"/>
            </a:endParaRPr>
          </a:p>
        </p:txBody>
      </p:sp>
    </p:spTree>
    <p:extLst>
      <p:ext uri="{BB962C8B-B14F-4D97-AF65-F5344CB8AC3E}">
        <p14:creationId xmlns:p14="http://schemas.microsoft.com/office/powerpoint/2010/main" val="52429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Pushing the Boundaries</a:t>
            </a:r>
          </a:p>
        </p:txBody>
      </p:sp>
      <p:sp>
        <p:nvSpPr>
          <p:cNvPr id="3" name="Content Placeholder 2"/>
          <p:cNvSpPr>
            <a:spLocks noGrp="1"/>
          </p:cNvSpPr>
          <p:nvPr>
            <p:ph idx="1"/>
          </p:nvPr>
        </p:nvSpPr>
        <p:spPr>
          <a:xfrm>
            <a:off x="457200" y="1600200"/>
            <a:ext cx="8229600" cy="4973520"/>
          </a:xfrm>
        </p:spPr>
        <p:txBody>
          <a:bodyPr>
            <a:normAutofit fontScale="70000" lnSpcReduction="20000"/>
          </a:bodyPr>
          <a:lstStyle/>
          <a:p>
            <a:r>
              <a:rPr lang="en-GB" dirty="0">
                <a:latin typeface="Garamond"/>
                <a:cs typeface="Garamond"/>
              </a:rPr>
              <a:t>“I think it’s </a:t>
            </a:r>
            <a:r>
              <a:rPr lang="en-GB" b="1" dirty="0">
                <a:latin typeface="Garamond"/>
                <a:cs typeface="Garamond"/>
              </a:rPr>
              <a:t>a test of what we can do within the current legal framework</a:t>
            </a:r>
            <a:r>
              <a:rPr lang="en-GB" dirty="0">
                <a:latin typeface="Garamond"/>
                <a:cs typeface="Garamond"/>
              </a:rPr>
              <a:t> because obviously if we did decriminalise, we wouldn’t be talking about any of this … [I]t is </a:t>
            </a:r>
            <a:r>
              <a:rPr lang="en-GB" b="1" dirty="0">
                <a:latin typeface="Garamond"/>
                <a:cs typeface="Garamond"/>
              </a:rPr>
              <a:t>using the evidence </a:t>
            </a:r>
            <a:r>
              <a:rPr lang="en-GB" dirty="0">
                <a:latin typeface="Garamond"/>
                <a:cs typeface="Garamond"/>
              </a:rPr>
              <a:t>which is available and been tested and evaluated and debated over and over about enforcement and how it's not working, it has no impact, so therefore, what can we do to reduce drug related deaths? And it’s that, you know … and we need to do something quite quickly as well, so we do need to </a:t>
            </a:r>
            <a:r>
              <a:rPr lang="en-GB" b="1" dirty="0">
                <a:latin typeface="Garamond"/>
                <a:cs typeface="Garamond"/>
              </a:rPr>
              <a:t>push the boundaries about how far we can go </a:t>
            </a:r>
            <a:r>
              <a:rPr lang="en-GB" dirty="0">
                <a:latin typeface="Garamond"/>
                <a:cs typeface="Garamond"/>
              </a:rPr>
              <a:t>to emulate a model that works, Portugal, within our framework.”</a:t>
            </a:r>
          </a:p>
          <a:p>
            <a:endParaRPr lang="en-GB" sz="1100" dirty="0">
              <a:latin typeface="Garamond"/>
              <a:cs typeface="Garamond"/>
            </a:endParaRPr>
          </a:p>
          <a:p>
            <a:r>
              <a:rPr lang="en-GB" dirty="0">
                <a:latin typeface="Garamond"/>
                <a:cs typeface="Garamond"/>
              </a:rPr>
              <a:t>“I can and do act in the face of </a:t>
            </a:r>
            <a:r>
              <a:rPr lang="en-GB" b="1" dirty="0">
                <a:latin typeface="Garamond"/>
                <a:cs typeface="Garamond"/>
              </a:rPr>
              <a:t>opposition from the Home Office </a:t>
            </a:r>
            <a:r>
              <a:rPr lang="en-GB" dirty="0">
                <a:latin typeface="Garamond"/>
                <a:cs typeface="Garamond"/>
              </a:rPr>
              <a:t>… [T]he annoying thing is that none of what I’m doing is forbidden, but they will not give me explicit permission to do a lot of it … I’m quite happy to defy Government </a:t>
            </a:r>
            <a:r>
              <a:rPr lang="mr-IN" dirty="0">
                <a:latin typeface="Garamond"/>
                <a:cs typeface="Garamond"/>
              </a:rPr>
              <a:t>…</a:t>
            </a:r>
            <a:r>
              <a:rPr lang="en-GB" dirty="0">
                <a:latin typeface="Garamond"/>
                <a:cs typeface="Garamond"/>
              </a:rPr>
              <a:t> if I thought I was </a:t>
            </a:r>
            <a:r>
              <a:rPr lang="en-GB" b="1" dirty="0">
                <a:latin typeface="Garamond"/>
                <a:cs typeface="Garamond"/>
              </a:rPr>
              <a:t>doing the right thing </a:t>
            </a:r>
            <a:r>
              <a:rPr lang="en-GB" dirty="0">
                <a:latin typeface="Garamond"/>
                <a:cs typeface="Garamond"/>
              </a:rPr>
              <a:t>… I’ll do that to the very best of my ability and I’ll make the best judgement and take the blows and read the </a:t>
            </a:r>
            <a:r>
              <a:rPr lang="en-GB" i="1" dirty="0">
                <a:latin typeface="Garamond"/>
                <a:cs typeface="Garamond"/>
              </a:rPr>
              <a:t>Daily Mail</a:t>
            </a:r>
            <a:r>
              <a:rPr lang="en-GB" dirty="0">
                <a:latin typeface="Garamond"/>
                <a:cs typeface="Garamond"/>
              </a:rPr>
              <a:t> every so often just to see how well I’m doing.”</a:t>
            </a:r>
            <a:endParaRPr lang="en-US" dirty="0">
              <a:latin typeface="Garamond"/>
              <a:cs typeface="Garamond"/>
            </a:endParaRPr>
          </a:p>
        </p:txBody>
      </p:sp>
    </p:spTree>
    <p:extLst>
      <p:ext uri="{BB962C8B-B14F-4D97-AF65-F5344CB8AC3E}">
        <p14:creationId xmlns:p14="http://schemas.microsoft.com/office/powerpoint/2010/main" val="142390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Garamond"/>
                <a:cs typeface="Garamond"/>
              </a:rPr>
              <a:t>Driven Individuals Drive Change</a:t>
            </a:r>
          </a:p>
        </p:txBody>
      </p:sp>
      <p:sp>
        <p:nvSpPr>
          <p:cNvPr id="3" name="Content Placeholder 2"/>
          <p:cNvSpPr>
            <a:spLocks noGrp="1"/>
          </p:cNvSpPr>
          <p:nvPr>
            <p:ph idx="1"/>
          </p:nvPr>
        </p:nvSpPr>
        <p:spPr>
          <a:xfrm>
            <a:off x="457200" y="1600199"/>
            <a:ext cx="8229600" cy="4897177"/>
          </a:xfrm>
        </p:spPr>
        <p:txBody>
          <a:bodyPr>
            <a:normAutofit fontScale="70000" lnSpcReduction="20000"/>
          </a:bodyPr>
          <a:lstStyle/>
          <a:p>
            <a:r>
              <a:rPr lang="en-GB" dirty="0">
                <a:latin typeface="Garamond"/>
                <a:cs typeface="Garamond"/>
              </a:rPr>
              <a:t>“A lot of these initiatives, both in the PCC’s offices and in the police forces, are </a:t>
            </a:r>
            <a:r>
              <a:rPr lang="en-GB" b="1" dirty="0">
                <a:latin typeface="Garamond"/>
                <a:cs typeface="Garamond"/>
              </a:rPr>
              <a:t>dependent on people standing up and leading and driving the activity, people who really believe in it, people that want to pave the way, people that want to change people's perceptions</a:t>
            </a:r>
            <a:r>
              <a:rPr lang="en-GB" dirty="0">
                <a:latin typeface="Garamond"/>
                <a:cs typeface="Garamond"/>
              </a:rPr>
              <a:t>. When a key player, or a key voice, in selling that message, is no longer part of the organisation, it's very big shoes to fill, it will lose momentum really quickly.”</a:t>
            </a:r>
          </a:p>
          <a:p>
            <a:endParaRPr lang="en-GB" sz="1300" dirty="0">
              <a:latin typeface="Garamond"/>
              <a:cs typeface="Garamond"/>
            </a:endParaRPr>
          </a:p>
          <a:p>
            <a:r>
              <a:rPr lang="en-GB" dirty="0">
                <a:latin typeface="Garamond"/>
                <a:cs typeface="Garamond"/>
              </a:rPr>
              <a:t>“We had a perfect storm at the time; so you had me and my service from a provider’s perspective, we had [Drug Strategy Manager], who had his own experiences in his family of drug use, so he was invested, and [member of Problem Solving Team], incredibly passionate about supporting drug users. It was a </a:t>
            </a:r>
            <a:r>
              <a:rPr lang="en-GB" b="1" dirty="0">
                <a:latin typeface="Garamond"/>
                <a:cs typeface="Garamond"/>
              </a:rPr>
              <a:t>perfect storm of people that made other people sit up and listen</a:t>
            </a:r>
            <a:r>
              <a:rPr lang="en-GB" dirty="0">
                <a:latin typeface="Garamond"/>
                <a:cs typeface="Garamond"/>
              </a:rPr>
              <a:t> and then once that happened more people were going ‘Yeah let’s do this, let’s get on board’, and the buy-in from police officers – I briefed over a hundred police officers across the Force around [diversion programme] and the buy-in has been superb.”</a:t>
            </a:r>
            <a:endParaRPr lang="en-US" dirty="0">
              <a:latin typeface="Garamond"/>
              <a:cs typeface="Garamond"/>
            </a:endParaRPr>
          </a:p>
        </p:txBody>
      </p:sp>
    </p:spTree>
    <p:extLst>
      <p:ext uri="{BB962C8B-B14F-4D97-AF65-F5344CB8AC3E}">
        <p14:creationId xmlns:p14="http://schemas.microsoft.com/office/powerpoint/2010/main" val="366828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Garamond"/>
                <a:cs typeface="Garamond"/>
              </a:rPr>
              <a:t>Personal Circumstances and Professional Opportunities</a:t>
            </a:r>
          </a:p>
        </p:txBody>
      </p:sp>
      <p:sp>
        <p:nvSpPr>
          <p:cNvPr id="3" name="Content Placeholder 2"/>
          <p:cNvSpPr>
            <a:spLocks noGrp="1"/>
          </p:cNvSpPr>
          <p:nvPr>
            <p:ph idx="1"/>
          </p:nvPr>
        </p:nvSpPr>
        <p:spPr>
          <a:xfrm>
            <a:off x="457200" y="1600200"/>
            <a:ext cx="8229600" cy="4749200"/>
          </a:xfrm>
        </p:spPr>
        <p:txBody>
          <a:bodyPr>
            <a:normAutofit fontScale="70000" lnSpcReduction="20000"/>
          </a:bodyPr>
          <a:lstStyle/>
          <a:p>
            <a:pPr marL="0" indent="0">
              <a:buNone/>
            </a:pPr>
            <a:r>
              <a:rPr lang="en-GB" dirty="0">
                <a:latin typeface="Garamond"/>
                <a:cs typeface="Garamond"/>
              </a:rPr>
              <a:t>“My approach changed actually. I could say up to about the year 2000 my view was probably a very police view in that drugs, it was a war to deal with drugs, it was a pain in the backside … </a:t>
            </a:r>
            <a:r>
              <a:rPr lang="en-GB" b="1" dirty="0">
                <a:latin typeface="Garamond"/>
                <a:cs typeface="Garamond"/>
              </a:rPr>
              <a:t>That changed … not through the job but because of personal circumstances where one of my immediate family has become addicted to drugs</a:t>
            </a:r>
            <a:r>
              <a:rPr lang="en-GB" dirty="0">
                <a:latin typeface="Garamond"/>
                <a:cs typeface="Garamond"/>
              </a:rPr>
              <a:t>, to hard drugs, and that effect and the impact of that on, not just her, but the rest of the family and particularly myself </a:t>
            </a:r>
            <a:r>
              <a:rPr lang="en-GB" b="1" dirty="0">
                <a:latin typeface="Garamond"/>
                <a:cs typeface="Garamond"/>
              </a:rPr>
              <a:t>made me question a lot more around how we police drugs and how we deal with them, which then led to me taking up the post as drugs lead in 2006 because I thought maybe I could maybe do something about it </a:t>
            </a:r>
            <a:r>
              <a:rPr lang="en-GB" dirty="0">
                <a:latin typeface="Garamond"/>
                <a:cs typeface="Garamond"/>
              </a:rPr>
              <a:t>… [I]t’s still a massive impact on my whole family, on a day-to-day basis, and so if you multiply that by the hundreds and thousands and maybe millions of people going through the same thing, my view was we have to do something different then, don’t we, because it </a:t>
            </a:r>
            <a:r>
              <a:rPr lang="en-GB" dirty="0" err="1">
                <a:latin typeface="Garamond"/>
                <a:cs typeface="Garamond"/>
              </a:rPr>
              <a:t>ain’t</a:t>
            </a:r>
            <a:r>
              <a:rPr lang="en-GB" dirty="0">
                <a:latin typeface="Garamond"/>
                <a:cs typeface="Garamond"/>
              </a:rPr>
              <a:t> working. So my views changed through a personal circumstance and then I’ve been lucky enough to have the opportunity to try and do things professionally as well.” </a:t>
            </a:r>
          </a:p>
          <a:p>
            <a:endParaRPr lang="en-US" dirty="0"/>
          </a:p>
        </p:txBody>
      </p:sp>
    </p:spTree>
    <p:extLst>
      <p:ext uri="{BB962C8B-B14F-4D97-AF65-F5344CB8AC3E}">
        <p14:creationId xmlns:p14="http://schemas.microsoft.com/office/powerpoint/2010/main" val="44936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Turning Points</a:t>
            </a:r>
          </a:p>
        </p:txBody>
      </p:sp>
      <p:sp>
        <p:nvSpPr>
          <p:cNvPr id="3" name="Content Placeholder 2"/>
          <p:cNvSpPr>
            <a:spLocks noGrp="1"/>
          </p:cNvSpPr>
          <p:nvPr>
            <p:ph idx="1"/>
          </p:nvPr>
        </p:nvSpPr>
        <p:spPr>
          <a:xfrm>
            <a:off x="457200" y="1600200"/>
            <a:ext cx="8229600" cy="4875734"/>
          </a:xfrm>
        </p:spPr>
        <p:txBody>
          <a:bodyPr>
            <a:normAutofit fontScale="55000" lnSpcReduction="20000"/>
          </a:bodyPr>
          <a:lstStyle/>
          <a:p>
            <a:r>
              <a:rPr lang="en-GB" dirty="0">
                <a:latin typeface="Garamond"/>
                <a:cs typeface="Garamond"/>
              </a:rPr>
              <a:t>“I got called to a sudden death in the top floor of a hotel room … and there was a young lad probably about 19 years old, really handsome, really good looking lad, he was dead sitting in a chair in this room and he had injected himself with heroin and died instantly … </a:t>
            </a:r>
            <a:r>
              <a:rPr lang="en-GB" b="1" dirty="0">
                <a:latin typeface="Garamond"/>
                <a:cs typeface="Garamond"/>
              </a:rPr>
              <a:t>I just kind of remember that was the first time that I had seen somebody who wasn’t, you know, that kind of pitiful heroin addict that you kind of see on the streets and it was really difficult to associate</a:t>
            </a:r>
            <a:r>
              <a:rPr lang="en-GB" dirty="0">
                <a:latin typeface="Garamond"/>
                <a:cs typeface="Garamond"/>
              </a:rPr>
              <a:t>, you know, a nice lad from a nice background and what his family must be feeling, and that kind of started to change my view.”</a:t>
            </a:r>
          </a:p>
          <a:p>
            <a:endParaRPr lang="en-GB" sz="1500" dirty="0">
              <a:latin typeface="Garamond"/>
              <a:cs typeface="Garamond"/>
            </a:endParaRPr>
          </a:p>
          <a:p>
            <a:r>
              <a:rPr lang="en-GB" dirty="0">
                <a:latin typeface="Garamond"/>
                <a:cs typeface="Garamond"/>
              </a:rPr>
              <a:t>“There were </a:t>
            </a:r>
            <a:r>
              <a:rPr lang="en-GB" b="1" dirty="0">
                <a:latin typeface="Garamond"/>
                <a:cs typeface="Garamond"/>
              </a:rPr>
              <a:t>two arrests that I made for cannabis which I still remember to this day and there is a bit of a guilt complex about them to be honest with you </a:t>
            </a:r>
            <a:r>
              <a:rPr lang="en-GB" dirty="0">
                <a:latin typeface="Garamond"/>
                <a:cs typeface="Garamond"/>
              </a:rPr>
              <a:t>… [I]t kind of struck me at the time that that one arrest has actually kind of now shaped somebody’s whole kind of future.”</a:t>
            </a:r>
          </a:p>
          <a:p>
            <a:pPr marL="0" indent="0">
              <a:buNone/>
            </a:pPr>
            <a:endParaRPr lang="en-GB" sz="1500" dirty="0">
              <a:latin typeface="Garamond"/>
              <a:cs typeface="Garamond"/>
            </a:endParaRPr>
          </a:p>
          <a:p>
            <a:r>
              <a:rPr lang="en-GB" dirty="0">
                <a:latin typeface="Garamond"/>
                <a:cs typeface="Garamond"/>
              </a:rPr>
              <a:t>“[My daughter] went off to a festival, her first festival, came back really, really ill … [W]e kind of questioned her a bit more and it transpired that </a:t>
            </a:r>
            <a:r>
              <a:rPr lang="en-GB" b="1" dirty="0">
                <a:latin typeface="Garamond"/>
                <a:cs typeface="Garamond"/>
              </a:rPr>
              <a:t>she had taken her first ecstasy, had a bad reaction and spent the whole festival having emergency medical treatment</a:t>
            </a:r>
            <a:r>
              <a:rPr lang="en-GB" dirty="0">
                <a:latin typeface="Garamond"/>
                <a:cs typeface="Garamond"/>
              </a:rPr>
              <a:t> … [K]</a:t>
            </a:r>
            <a:r>
              <a:rPr lang="en-GB" dirty="0" err="1">
                <a:latin typeface="Garamond"/>
                <a:cs typeface="Garamond"/>
              </a:rPr>
              <a:t>nowing</a:t>
            </a:r>
            <a:r>
              <a:rPr lang="en-GB" dirty="0">
                <a:latin typeface="Garamond"/>
                <a:cs typeface="Garamond"/>
              </a:rPr>
              <a:t> many, many stories of kids taking ecstasy at festivals and being found in their tents, it just made me go cold and really reinforced my kind of view that had been developing anyway that actually we need to do something completely different about drugs and this isn’t about enforcement around users.”</a:t>
            </a:r>
          </a:p>
          <a:p>
            <a:pPr marL="0" indent="0">
              <a:buNone/>
            </a:pPr>
            <a:endParaRPr lang="en-US" dirty="0">
              <a:latin typeface="Garamond"/>
              <a:cs typeface="Garamond"/>
            </a:endParaRPr>
          </a:p>
        </p:txBody>
      </p:sp>
    </p:spTree>
    <p:extLst>
      <p:ext uri="{BB962C8B-B14F-4D97-AF65-F5344CB8AC3E}">
        <p14:creationId xmlns:p14="http://schemas.microsoft.com/office/powerpoint/2010/main" val="56764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Garamond"/>
                <a:cs typeface="Garamond"/>
              </a:rPr>
              <a:t>Budget Cuts, Demand Management and Evidence-Based Policing</a:t>
            </a:r>
          </a:p>
        </p:txBody>
      </p:sp>
      <p:sp>
        <p:nvSpPr>
          <p:cNvPr id="3" name="Content Placeholder 2"/>
          <p:cNvSpPr>
            <a:spLocks noGrp="1"/>
          </p:cNvSpPr>
          <p:nvPr>
            <p:ph idx="1"/>
          </p:nvPr>
        </p:nvSpPr>
        <p:spPr>
          <a:xfrm>
            <a:off x="457200" y="1600200"/>
            <a:ext cx="8229600" cy="4819907"/>
          </a:xfrm>
        </p:spPr>
        <p:txBody>
          <a:bodyPr>
            <a:normAutofit fontScale="70000" lnSpcReduction="20000"/>
          </a:bodyPr>
          <a:lstStyle/>
          <a:p>
            <a:r>
              <a:rPr lang="en-GB" dirty="0">
                <a:latin typeface="Garamond"/>
                <a:cs typeface="Garamond"/>
              </a:rPr>
              <a:t>“What the cuts and the reduction of budget is doing is </a:t>
            </a:r>
            <a:r>
              <a:rPr lang="en-GB" b="1" dirty="0">
                <a:latin typeface="Garamond"/>
                <a:cs typeface="Garamond"/>
              </a:rPr>
              <a:t>driving us towards thinking differently</a:t>
            </a:r>
            <a:r>
              <a:rPr lang="en-GB" dirty="0">
                <a:latin typeface="Garamond"/>
                <a:cs typeface="Garamond"/>
              </a:rPr>
              <a:t> because we haven’t got enough resources. Secondly, there is this move towards evidence-based policing on the back of the budget cuts … I think policing is getting more focused on those activities that are most effective and I think because of that it creates a context where we are </a:t>
            </a:r>
            <a:r>
              <a:rPr lang="en-GB" b="1" dirty="0">
                <a:latin typeface="Garamond"/>
                <a:cs typeface="Garamond"/>
              </a:rPr>
              <a:t>asking questions </a:t>
            </a:r>
            <a:r>
              <a:rPr lang="en-GB" dirty="0">
                <a:latin typeface="Garamond"/>
                <a:cs typeface="Garamond"/>
              </a:rPr>
              <a:t>about some other stuff we do and have always done and thinking well, why have we always done this? So we are asking the question, even though it’s against the law to be in possession of drugs, why at [Police Force] are we arresting 3,700 people and what value is that adding?”</a:t>
            </a:r>
          </a:p>
          <a:p>
            <a:endParaRPr lang="en-GB" sz="1100" dirty="0">
              <a:latin typeface="Garamond"/>
              <a:cs typeface="Garamond"/>
            </a:endParaRPr>
          </a:p>
          <a:p>
            <a:r>
              <a:rPr lang="en-GB" dirty="0">
                <a:latin typeface="Garamond"/>
                <a:cs typeface="Garamond"/>
              </a:rPr>
              <a:t>“The cuts to police budgets have forced different police forces to look at how they could be more innovative to drive down their demand long term and I think for a lot of areas, including drugs, that’s around changing the focus and putting more focus on </a:t>
            </a:r>
            <a:r>
              <a:rPr lang="en-GB" b="1" dirty="0">
                <a:latin typeface="Garamond"/>
                <a:cs typeface="Garamond"/>
              </a:rPr>
              <a:t>early intervention and prevention</a:t>
            </a:r>
            <a:r>
              <a:rPr lang="en-GB" dirty="0">
                <a:latin typeface="Garamond"/>
                <a:cs typeface="Garamond"/>
              </a:rPr>
              <a:t> – the idea being that that will lead to reduced rates of crime. So I think it's round demand management.”</a:t>
            </a:r>
            <a:endParaRPr lang="en-US" dirty="0"/>
          </a:p>
        </p:txBody>
      </p:sp>
    </p:spTree>
    <p:extLst>
      <p:ext uri="{BB962C8B-B14F-4D97-AF65-F5344CB8AC3E}">
        <p14:creationId xmlns:p14="http://schemas.microsoft.com/office/powerpoint/2010/main" val="2635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Target Culture</a:t>
            </a:r>
          </a:p>
        </p:txBody>
      </p:sp>
      <p:sp>
        <p:nvSpPr>
          <p:cNvPr id="3" name="Content Placeholder 2"/>
          <p:cNvSpPr>
            <a:spLocks noGrp="1"/>
          </p:cNvSpPr>
          <p:nvPr>
            <p:ph sz="half" idx="1"/>
          </p:nvPr>
        </p:nvSpPr>
        <p:spPr>
          <a:xfrm>
            <a:off x="457200" y="1600199"/>
            <a:ext cx="4038600" cy="4971152"/>
          </a:xfrm>
        </p:spPr>
        <p:txBody>
          <a:bodyPr>
            <a:normAutofit fontScale="70000" lnSpcReduction="20000"/>
          </a:bodyPr>
          <a:lstStyle/>
          <a:p>
            <a:pPr marL="0" indent="0">
              <a:buNone/>
            </a:pPr>
            <a:r>
              <a:rPr lang="en-GB" dirty="0">
                <a:latin typeface="Garamond"/>
                <a:cs typeface="Garamond"/>
              </a:rPr>
              <a:t>“When I joined we were very much a detection culture and I remember sitting in a briefing thinking it’s like being in a sales job here, I am having to hit targets. I literally had to say how many people I had arrested, how many detections I had … We had a </a:t>
            </a:r>
            <a:r>
              <a:rPr lang="en-GB" dirty="0" err="1">
                <a:latin typeface="Garamond"/>
                <a:cs typeface="Garamond"/>
              </a:rPr>
              <a:t>spreadsheet</a:t>
            </a:r>
            <a:r>
              <a:rPr lang="en-GB" dirty="0">
                <a:latin typeface="Garamond"/>
                <a:cs typeface="Garamond"/>
              </a:rPr>
              <a:t> up on the screen in front of us and it was a red/amber/green system and if you hadn’t hit your targets by the end of the month, well, you were going to be in trouble, so </a:t>
            </a:r>
            <a:r>
              <a:rPr lang="en-GB" b="1" dirty="0">
                <a:latin typeface="Garamond"/>
                <a:cs typeface="Garamond"/>
              </a:rPr>
              <a:t>you would go out and arrest people when really was arresting them the right thing to do, probably not </a:t>
            </a:r>
            <a:r>
              <a:rPr lang="en-GB" dirty="0">
                <a:latin typeface="Garamond"/>
                <a:cs typeface="Garamond"/>
              </a:rPr>
              <a:t>… We’ve started to see a change from that culture of detection chasing into actually let’s think about this in a very different way around </a:t>
            </a:r>
            <a:r>
              <a:rPr lang="en-GB" b="1" dirty="0">
                <a:latin typeface="Garamond"/>
                <a:cs typeface="Garamond"/>
              </a:rPr>
              <a:t>crime reduction and long term problem solving</a:t>
            </a:r>
            <a:r>
              <a:rPr lang="en-GB" dirty="0">
                <a:latin typeface="Garamond"/>
                <a:cs typeface="Garamond"/>
              </a:rPr>
              <a:t>.”</a:t>
            </a:r>
            <a:endParaRPr lang="en-US" dirty="0">
              <a:latin typeface="Garamond"/>
              <a:cs typeface="Garamond"/>
            </a:endParaRPr>
          </a:p>
        </p:txBody>
      </p:sp>
      <p:pic>
        <p:nvPicPr>
          <p:cNvPr id="9" name="Content Placeholder 8"/>
          <p:cNvPicPr>
            <a:picLocks noGrp="1" noChangeAspect="1"/>
          </p:cNvPicPr>
          <p:nvPr>
            <p:ph sz="half" idx="2"/>
          </p:nvPr>
        </p:nvPicPr>
        <p:blipFill>
          <a:blip r:embed="rId2"/>
          <a:srcRect t="-32049" b="-32049"/>
          <a:stretch>
            <a:fillRect/>
          </a:stretch>
        </p:blipFill>
        <p:spPr>
          <a:xfrm>
            <a:off x="4648200" y="1600200"/>
            <a:ext cx="4038600" cy="4970463"/>
          </a:xfrm>
        </p:spPr>
      </p:pic>
    </p:spTree>
    <p:extLst>
      <p:ext uri="{BB962C8B-B14F-4D97-AF65-F5344CB8AC3E}">
        <p14:creationId xmlns:p14="http://schemas.microsoft.com/office/powerpoint/2010/main" val="322903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a:latin typeface="Garamond"/>
                <a:cs typeface="Garamond"/>
              </a:rPr>
              <a:t>National Trends, Priorities </a:t>
            </a:r>
            <a:br>
              <a:rPr lang="en-US" sz="4000" b="1" dirty="0">
                <a:latin typeface="Garamond"/>
                <a:cs typeface="Garamond"/>
              </a:rPr>
            </a:br>
            <a:r>
              <a:rPr lang="en-US" sz="4000" b="1" dirty="0">
                <a:latin typeface="Garamond"/>
                <a:cs typeface="Garamond"/>
              </a:rPr>
              <a:t>and Agendas</a:t>
            </a:r>
          </a:p>
        </p:txBody>
      </p:sp>
      <p:sp>
        <p:nvSpPr>
          <p:cNvPr id="5" name="Content Placeholder 4"/>
          <p:cNvSpPr>
            <a:spLocks noGrp="1"/>
          </p:cNvSpPr>
          <p:nvPr>
            <p:ph sz="half" idx="1"/>
          </p:nvPr>
        </p:nvSpPr>
        <p:spPr>
          <a:xfrm>
            <a:off x="457200" y="1600200"/>
            <a:ext cx="4038600" cy="4749229"/>
          </a:xfrm>
        </p:spPr>
        <p:txBody>
          <a:bodyPr>
            <a:normAutofit fontScale="70000" lnSpcReduction="20000"/>
          </a:bodyPr>
          <a:lstStyle/>
          <a:p>
            <a:pPr marL="0" indent="0">
              <a:buNone/>
            </a:pPr>
            <a:r>
              <a:rPr lang="en-GB" dirty="0">
                <a:latin typeface="Garamond"/>
                <a:cs typeface="Garamond"/>
              </a:rPr>
              <a:t>“[T]he conversation around drugs in some respects has become more hard hitting … greater awareness of the links around </a:t>
            </a:r>
            <a:r>
              <a:rPr lang="en-GB" b="1" dirty="0">
                <a:latin typeface="Garamond"/>
                <a:cs typeface="Garamond"/>
              </a:rPr>
              <a:t>serious organised crime</a:t>
            </a:r>
            <a:r>
              <a:rPr lang="en-GB" dirty="0">
                <a:latin typeface="Garamond"/>
                <a:cs typeface="Garamond"/>
              </a:rPr>
              <a:t>, the </a:t>
            </a:r>
            <a:r>
              <a:rPr lang="en-GB" b="1" dirty="0">
                <a:latin typeface="Garamond"/>
                <a:cs typeface="Garamond"/>
              </a:rPr>
              <a:t>County Lines agenda</a:t>
            </a:r>
            <a:r>
              <a:rPr lang="en-GB" dirty="0">
                <a:latin typeface="Garamond"/>
                <a:cs typeface="Garamond"/>
              </a:rPr>
              <a:t>, more and more often the drugs trade is being linked with the increases in serious </a:t>
            </a:r>
            <a:r>
              <a:rPr lang="en-GB" b="1" dirty="0">
                <a:latin typeface="Garamond"/>
                <a:cs typeface="Garamond"/>
              </a:rPr>
              <a:t>violence</a:t>
            </a:r>
            <a:r>
              <a:rPr lang="en-GB" dirty="0">
                <a:latin typeface="Garamond"/>
                <a:cs typeface="Garamond"/>
              </a:rPr>
              <a:t> that we are seeing in the media, </a:t>
            </a:r>
            <a:r>
              <a:rPr lang="en-GB" b="1" dirty="0">
                <a:latin typeface="Garamond"/>
                <a:cs typeface="Garamond"/>
              </a:rPr>
              <a:t>knife crime </a:t>
            </a:r>
            <a:r>
              <a:rPr lang="en-GB" dirty="0">
                <a:latin typeface="Garamond"/>
                <a:cs typeface="Garamond"/>
              </a:rPr>
              <a:t>and young children on young children ... [T]here’s also been the shift away from focusing just on enforcement to </a:t>
            </a:r>
            <a:r>
              <a:rPr lang="en-GB" b="1" dirty="0">
                <a:latin typeface="Garamond"/>
                <a:cs typeface="Garamond"/>
              </a:rPr>
              <a:t>public health approaches</a:t>
            </a:r>
            <a:r>
              <a:rPr lang="en-GB" dirty="0">
                <a:latin typeface="Garamond"/>
                <a:cs typeface="Garamond"/>
              </a:rPr>
              <a:t> and that does sit, I think, alongside the increased awareness of the </a:t>
            </a:r>
            <a:r>
              <a:rPr lang="en-GB" b="1" dirty="0">
                <a:latin typeface="Garamond"/>
                <a:cs typeface="Garamond"/>
              </a:rPr>
              <a:t>vulnerability</a:t>
            </a:r>
            <a:r>
              <a:rPr lang="en-GB" dirty="0">
                <a:latin typeface="Garamond"/>
                <a:cs typeface="Garamond"/>
              </a:rPr>
              <a:t> associated with some of this, so the </a:t>
            </a:r>
            <a:r>
              <a:rPr lang="en-GB" b="1" dirty="0">
                <a:latin typeface="Garamond"/>
                <a:cs typeface="Garamond"/>
              </a:rPr>
              <a:t>child criminal exploitation</a:t>
            </a:r>
            <a:r>
              <a:rPr lang="en-GB" dirty="0">
                <a:latin typeface="Garamond"/>
                <a:cs typeface="Garamond"/>
              </a:rPr>
              <a:t> being something that is becoming more and more of a focus of many agencies’ work.”</a:t>
            </a:r>
            <a:endParaRPr lang="en-US" dirty="0">
              <a:latin typeface="Garamond"/>
              <a:cs typeface="Garamond"/>
            </a:endParaRPr>
          </a:p>
        </p:txBody>
      </p:sp>
      <p:pic>
        <p:nvPicPr>
          <p:cNvPr id="2" name="Content Placeholder 1"/>
          <p:cNvPicPr>
            <a:picLocks noGrp="1" noChangeAspect="1"/>
          </p:cNvPicPr>
          <p:nvPr>
            <p:ph sz="half" idx="2"/>
          </p:nvPr>
        </p:nvPicPr>
        <p:blipFill>
          <a:blip r:embed="rId2"/>
          <a:srcRect l="-10168" r="-10168"/>
          <a:stretch>
            <a:fillRect/>
          </a:stretch>
        </p:blipFill>
        <p:spPr>
          <a:xfrm>
            <a:off x="4648200" y="1600200"/>
            <a:ext cx="4038600" cy="4749229"/>
          </a:xfrm>
        </p:spPr>
      </p:pic>
    </p:spTree>
    <p:extLst>
      <p:ext uri="{BB962C8B-B14F-4D97-AF65-F5344CB8AC3E}">
        <p14:creationId xmlns:p14="http://schemas.microsoft.com/office/powerpoint/2010/main" val="113785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latin typeface="Garamond"/>
                <a:cs typeface="Garamond"/>
              </a:rPr>
              <a:t>Challenges</a:t>
            </a:r>
          </a:p>
        </p:txBody>
      </p:sp>
      <p:sp>
        <p:nvSpPr>
          <p:cNvPr id="6" name="Content Placeholder 5"/>
          <p:cNvSpPr>
            <a:spLocks noGrp="1"/>
          </p:cNvSpPr>
          <p:nvPr>
            <p:ph idx="1"/>
          </p:nvPr>
        </p:nvSpPr>
        <p:spPr>
          <a:xfrm>
            <a:off x="457200" y="1600200"/>
            <a:ext cx="8229600" cy="4826000"/>
          </a:xfrm>
        </p:spPr>
        <p:txBody>
          <a:bodyPr>
            <a:normAutofit fontScale="77500" lnSpcReduction="20000"/>
          </a:bodyPr>
          <a:lstStyle/>
          <a:p>
            <a:r>
              <a:rPr lang="en-US" dirty="0">
                <a:latin typeface="Garamond"/>
                <a:cs typeface="Garamond"/>
              </a:rPr>
              <a:t>“The </a:t>
            </a:r>
            <a:r>
              <a:rPr lang="en-US" b="1" dirty="0">
                <a:latin typeface="Garamond"/>
                <a:cs typeface="Garamond"/>
              </a:rPr>
              <a:t>reputational risk </a:t>
            </a:r>
            <a:r>
              <a:rPr lang="en-US" dirty="0">
                <a:latin typeface="Garamond"/>
                <a:cs typeface="Garamond"/>
              </a:rPr>
              <a:t>that the [diversion </a:t>
            </a:r>
            <a:r>
              <a:rPr lang="en-US" dirty="0" err="1">
                <a:latin typeface="Garamond"/>
                <a:cs typeface="Garamond"/>
              </a:rPr>
              <a:t>programme</a:t>
            </a:r>
            <a:r>
              <a:rPr lang="en-US" dirty="0">
                <a:latin typeface="Garamond"/>
                <a:cs typeface="Garamond"/>
              </a:rPr>
              <a:t>] will result in [police service] being perceived as leading the way in the </a:t>
            </a:r>
            <a:r>
              <a:rPr lang="en-US" dirty="0" err="1">
                <a:latin typeface="Garamond"/>
                <a:cs typeface="Garamond"/>
              </a:rPr>
              <a:t>decriminalisation</a:t>
            </a:r>
            <a:r>
              <a:rPr lang="en-US" dirty="0">
                <a:latin typeface="Garamond"/>
                <a:cs typeface="Garamond"/>
              </a:rPr>
              <a:t> of drug possession.”</a:t>
            </a:r>
            <a:endParaRPr lang="en-GB" dirty="0">
              <a:latin typeface="Garamond"/>
              <a:cs typeface="Garamond"/>
            </a:endParaRPr>
          </a:p>
          <a:p>
            <a:endParaRPr lang="en-GB" sz="1100" dirty="0">
              <a:latin typeface="Garamond"/>
              <a:cs typeface="Garamond"/>
            </a:endParaRPr>
          </a:p>
          <a:p>
            <a:r>
              <a:rPr lang="en-GB" dirty="0">
                <a:latin typeface="Garamond"/>
                <a:cs typeface="Garamond"/>
              </a:rPr>
              <a:t>“The biggest challenges for me have been around how it was </a:t>
            </a:r>
            <a:r>
              <a:rPr lang="en-GB" b="1" dirty="0">
                <a:latin typeface="Garamond"/>
                <a:cs typeface="Garamond"/>
              </a:rPr>
              <a:t>commissioned</a:t>
            </a:r>
            <a:r>
              <a:rPr lang="en-GB" dirty="0">
                <a:latin typeface="Garamond"/>
                <a:cs typeface="Garamond"/>
              </a:rPr>
              <a:t> and also the </a:t>
            </a:r>
            <a:r>
              <a:rPr lang="en-GB" b="1" dirty="0">
                <a:latin typeface="Garamond"/>
                <a:cs typeface="Garamond"/>
              </a:rPr>
              <a:t>out of court disposal regime changes </a:t>
            </a:r>
            <a:r>
              <a:rPr lang="en-GB" dirty="0">
                <a:latin typeface="Garamond"/>
                <a:cs typeface="Garamond"/>
              </a:rPr>
              <a:t>and the impact that has got the potential to have and the timing of it.” </a:t>
            </a:r>
          </a:p>
          <a:p>
            <a:endParaRPr lang="en-GB" sz="1100" dirty="0">
              <a:latin typeface="Garamond"/>
              <a:cs typeface="Garamond"/>
            </a:endParaRPr>
          </a:p>
          <a:p>
            <a:r>
              <a:rPr lang="en-GB" dirty="0">
                <a:latin typeface="Garamond"/>
                <a:cs typeface="Garamond"/>
              </a:rPr>
              <a:t>“There is no law that allows the police to say we will prosecute you unless you abide by these conditions and ethically there are, I mean there are you know strong ethical grounds to challenge that kind of structure that the police have put in place … because in essence </a:t>
            </a:r>
            <a:r>
              <a:rPr lang="en-GB" b="1" dirty="0">
                <a:latin typeface="Garamond"/>
                <a:cs typeface="Garamond"/>
              </a:rPr>
              <a:t>the police is becoming judge and jury and enforcing that through a threat that has got no legislative basis</a:t>
            </a:r>
            <a:r>
              <a:rPr lang="en-GB" dirty="0">
                <a:latin typeface="Garamond"/>
                <a:cs typeface="Garamond"/>
              </a:rPr>
              <a:t>.” </a:t>
            </a:r>
          </a:p>
          <a:p>
            <a:endParaRPr lang="en-US" dirty="0"/>
          </a:p>
        </p:txBody>
      </p:sp>
    </p:spTree>
    <p:extLst>
      <p:ext uri="{BB962C8B-B14F-4D97-AF65-F5344CB8AC3E}">
        <p14:creationId xmlns:p14="http://schemas.microsoft.com/office/powerpoint/2010/main" val="46939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Getting Buy-In</a:t>
            </a:r>
          </a:p>
        </p:txBody>
      </p:sp>
      <p:sp>
        <p:nvSpPr>
          <p:cNvPr id="3" name="Content Placeholder 2"/>
          <p:cNvSpPr>
            <a:spLocks noGrp="1"/>
          </p:cNvSpPr>
          <p:nvPr>
            <p:ph idx="1"/>
          </p:nvPr>
        </p:nvSpPr>
        <p:spPr>
          <a:xfrm>
            <a:off x="457200" y="1600200"/>
            <a:ext cx="8229600" cy="4914900"/>
          </a:xfrm>
        </p:spPr>
        <p:txBody>
          <a:bodyPr>
            <a:normAutofit fontScale="62500" lnSpcReduction="20000"/>
          </a:bodyPr>
          <a:lstStyle/>
          <a:p>
            <a:pPr marL="0" indent="0">
              <a:buNone/>
            </a:pPr>
            <a:r>
              <a:rPr lang="en-GB" dirty="0">
                <a:latin typeface="Garamond"/>
                <a:cs typeface="Garamond"/>
              </a:rPr>
              <a:t>“So internally, it would include the area where we are doing the pilot, which means the </a:t>
            </a:r>
            <a:r>
              <a:rPr lang="en-GB" b="1" dirty="0">
                <a:latin typeface="Garamond"/>
                <a:cs typeface="Garamond"/>
              </a:rPr>
              <a:t>senior management team </a:t>
            </a:r>
            <a:r>
              <a:rPr lang="en-GB" dirty="0">
                <a:latin typeface="Garamond"/>
                <a:cs typeface="Garamond"/>
              </a:rPr>
              <a:t>in that place, it means buy-in from the inspectors, it needs buy-in from that whole, </a:t>
            </a:r>
            <a:r>
              <a:rPr lang="en-GB" b="1" dirty="0">
                <a:latin typeface="Garamond"/>
                <a:cs typeface="Garamond"/>
              </a:rPr>
              <a:t>all of the officers on that LPA</a:t>
            </a:r>
            <a:r>
              <a:rPr lang="en-GB" dirty="0">
                <a:latin typeface="Garamond"/>
                <a:cs typeface="Garamond"/>
              </a:rPr>
              <a:t>, from the ones that are going to be implementing the diversions to their managers to make sure that they are doing it … to the inspectors to make sure that it is being pushed, to the custody sergeants, to the evidential review officers that are kind of separate from that; </a:t>
            </a:r>
            <a:r>
              <a:rPr lang="en-GB" b="1" dirty="0">
                <a:latin typeface="Garamond"/>
                <a:cs typeface="Garamond"/>
              </a:rPr>
              <a:t>criminal justice as a department</a:t>
            </a:r>
            <a:r>
              <a:rPr lang="en-GB" dirty="0">
                <a:latin typeface="Garamond"/>
                <a:cs typeface="Garamond"/>
              </a:rPr>
              <a:t>, so they look at our processes, so we need their kind of approval because it is sort of critical, if we are doing stuff outside the law or we are doing stuff that’s different they need to at least be aware of what we are doing; our </a:t>
            </a:r>
            <a:r>
              <a:rPr lang="en-GB" b="1" dirty="0" err="1">
                <a:latin typeface="Garamond"/>
                <a:cs typeface="Garamond"/>
              </a:rPr>
              <a:t>comms</a:t>
            </a:r>
            <a:r>
              <a:rPr lang="en-GB" b="1" dirty="0">
                <a:latin typeface="Garamond"/>
                <a:cs typeface="Garamond"/>
              </a:rPr>
              <a:t> and media department</a:t>
            </a:r>
            <a:r>
              <a:rPr lang="en-GB" dirty="0">
                <a:latin typeface="Garamond"/>
                <a:cs typeface="Garamond"/>
              </a:rPr>
              <a:t>, so obviously a lot of queries come into that; the </a:t>
            </a:r>
            <a:r>
              <a:rPr lang="en-GB" b="1" dirty="0">
                <a:latin typeface="Garamond"/>
                <a:cs typeface="Garamond"/>
              </a:rPr>
              <a:t>chief’s management team </a:t>
            </a:r>
            <a:r>
              <a:rPr lang="en-GB" dirty="0">
                <a:latin typeface="Garamond"/>
                <a:cs typeface="Garamond"/>
              </a:rPr>
              <a:t>… the </a:t>
            </a:r>
            <a:r>
              <a:rPr lang="en-GB" b="1" dirty="0">
                <a:latin typeface="Garamond"/>
                <a:cs typeface="Garamond"/>
              </a:rPr>
              <a:t>drugs lead within the Force</a:t>
            </a:r>
            <a:r>
              <a:rPr lang="en-GB" dirty="0">
                <a:latin typeface="Garamond"/>
                <a:cs typeface="Garamond"/>
              </a:rPr>
              <a:t>; the </a:t>
            </a:r>
            <a:r>
              <a:rPr lang="en-GB" b="1" dirty="0">
                <a:latin typeface="Garamond"/>
                <a:cs typeface="Garamond"/>
              </a:rPr>
              <a:t>PCC’s office </a:t>
            </a:r>
            <a:r>
              <a:rPr lang="en-GB" dirty="0">
                <a:latin typeface="Garamond"/>
                <a:cs typeface="Garamond"/>
              </a:rPr>
              <a:t>because there is a political aspect to that. There is also a funding aspect.  The </a:t>
            </a:r>
            <a:r>
              <a:rPr lang="en-GB" b="1" dirty="0">
                <a:latin typeface="Garamond"/>
                <a:cs typeface="Garamond"/>
              </a:rPr>
              <a:t>drugs commissioners</a:t>
            </a:r>
            <a:r>
              <a:rPr lang="en-GB" dirty="0">
                <a:latin typeface="Garamond"/>
                <a:cs typeface="Garamond"/>
              </a:rPr>
              <a:t>, the </a:t>
            </a:r>
            <a:r>
              <a:rPr lang="en-GB" b="1" dirty="0">
                <a:latin typeface="Garamond"/>
                <a:cs typeface="Garamond"/>
              </a:rPr>
              <a:t>community safety partnerships </a:t>
            </a:r>
            <a:r>
              <a:rPr lang="en-GB" dirty="0">
                <a:latin typeface="Garamond"/>
                <a:cs typeface="Garamond"/>
              </a:rPr>
              <a:t>that fund the drug service provider, the </a:t>
            </a:r>
            <a:r>
              <a:rPr lang="en-GB" b="1" dirty="0">
                <a:latin typeface="Garamond"/>
                <a:cs typeface="Garamond"/>
              </a:rPr>
              <a:t>drug service provider </a:t>
            </a:r>
            <a:r>
              <a:rPr lang="en-GB" dirty="0">
                <a:latin typeface="Garamond"/>
                <a:cs typeface="Garamond"/>
              </a:rPr>
              <a:t>themselves …. </a:t>
            </a:r>
            <a:r>
              <a:rPr lang="en-GB" b="1" dirty="0">
                <a:latin typeface="Garamond"/>
                <a:cs typeface="Garamond"/>
              </a:rPr>
              <a:t>councillors</a:t>
            </a:r>
            <a:r>
              <a:rPr lang="en-GB" dirty="0">
                <a:latin typeface="Garamond"/>
                <a:cs typeface="Garamond"/>
              </a:rPr>
              <a:t> in that area because it is a political issue as well, potentially the </a:t>
            </a:r>
            <a:r>
              <a:rPr lang="en-GB" b="1" dirty="0">
                <a:latin typeface="Garamond"/>
                <a:cs typeface="Garamond"/>
              </a:rPr>
              <a:t>MP</a:t>
            </a:r>
            <a:r>
              <a:rPr lang="en-GB" dirty="0">
                <a:latin typeface="Garamond"/>
                <a:cs typeface="Garamond"/>
              </a:rPr>
              <a:t> from that area … </a:t>
            </a:r>
            <a:r>
              <a:rPr lang="en-GB" b="1" dirty="0">
                <a:latin typeface="Garamond"/>
                <a:cs typeface="Garamond"/>
              </a:rPr>
              <a:t>Public Health England</a:t>
            </a:r>
            <a:r>
              <a:rPr lang="en-GB" dirty="0">
                <a:latin typeface="Garamond"/>
                <a:cs typeface="Garamond"/>
              </a:rPr>
              <a:t>, the </a:t>
            </a:r>
            <a:r>
              <a:rPr lang="en-GB" b="1" dirty="0">
                <a:latin typeface="Garamond"/>
                <a:cs typeface="Garamond"/>
              </a:rPr>
              <a:t>Ministry of Justice</a:t>
            </a:r>
            <a:r>
              <a:rPr lang="en-GB" dirty="0">
                <a:latin typeface="Garamond"/>
                <a:cs typeface="Garamond"/>
              </a:rPr>
              <a:t>, the </a:t>
            </a:r>
            <a:r>
              <a:rPr lang="en-GB" b="1" dirty="0">
                <a:latin typeface="Garamond"/>
                <a:cs typeface="Garamond"/>
              </a:rPr>
              <a:t>NPCC</a:t>
            </a:r>
            <a:r>
              <a:rPr lang="en-GB" dirty="0">
                <a:latin typeface="Garamond"/>
                <a:cs typeface="Garamond"/>
              </a:rPr>
              <a:t>, who we have spoken to, certainly the </a:t>
            </a:r>
            <a:r>
              <a:rPr lang="en-GB" b="1" dirty="0">
                <a:latin typeface="Garamond"/>
                <a:cs typeface="Garamond"/>
              </a:rPr>
              <a:t>Drugs Parliamentary Committee </a:t>
            </a:r>
            <a:r>
              <a:rPr lang="en-GB" dirty="0">
                <a:latin typeface="Garamond"/>
                <a:cs typeface="Garamond"/>
              </a:rPr>
              <a:t>have assisted in providing the support directly to the PCC’s office and the Chief.”</a:t>
            </a:r>
            <a:endParaRPr lang="en-US" dirty="0">
              <a:latin typeface="Garamond"/>
              <a:cs typeface="Garamond"/>
            </a:endParaRPr>
          </a:p>
        </p:txBody>
      </p:sp>
    </p:spTree>
    <p:extLst>
      <p:ext uri="{BB962C8B-B14F-4D97-AF65-F5344CB8AC3E}">
        <p14:creationId xmlns:p14="http://schemas.microsoft.com/office/powerpoint/2010/main" val="165476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Harm Reduction Policing</a:t>
            </a:r>
          </a:p>
        </p:txBody>
      </p:sp>
      <p:sp>
        <p:nvSpPr>
          <p:cNvPr id="3" name="Content Placeholder 2"/>
          <p:cNvSpPr>
            <a:spLocks noGrp="1"/>
          </p:cNvSpPr>
          <p:nvPr>
            <p:ph idx="1"/>
          </p:nvPr>
        </p:nvSpPr>
        <p:spPr/>
        <p:txBody>
          <a:bodyPr>
            <a:normAutofit fontScale="70000" lnSpcReduction="20000"/>
          </a:bodyPr>
          <a:lstStyle/>
          <a:p>
            <a:r>
              <a:rPr lang="en-GB" dirty="0">
                <a:latin typeface="Garamond"/>
                <a:cs typeface="Garamond"/>
              </a:rPr>
              <a:t>‘The policing of drug markets is usually conceptualised primarily as a matter of law enforcement – drug dealers and people who use drugs are breaking the law, and the role of the police is to reduce such law breaking. However, </a:t>
            </a:r>
            <a:r>
              <a:rPr lang="en-GB" b="1" dirty="0">
                <a:latin typeface="Garamond"/>
                <a:cs typeface="Garamond"/>
              </a:rPr>
              <a:t>the wider purpose of policing is to ensure the safety of the community by reducing harms to its members</a:t>
            </a:r>
            <a:r>
              <a:rPr lang="en-GB" dirty="0">
                <a:latin typeface="Garamond"/>
                <a:cs typeface="Garamond"/>
              </a:rPr>
              <a:t>’ (Stevens 2013, p1).</a:t>
            </a:r>
          </a:p>
          <a:p>
            <a:pPr marL="0" indent="0">
              <a:buNone/>
            </a:pPr>
            <a:endParaRPr lang="en-GB" sz="1100" dirty="0">
              <a:latin typeface="Garamond"/>
              <a:cs typeface="Garamond"/>
            </a:endParaRPr>
          </a:p>
          <a:p>
            <a:r>
              <a:rPr lang="en-US" dirty="0">
                <a:latin typeface="Garamond"/>
                <a:cs typeface="Garamond"/>
              </a:rPr>
              <a:t>‘</a:t>
            </a:r>
            <a:r>
              <a:rPr lang="en-US" b="1" dirty="0">
                <a:latin typeface="Garamond"/>
                <a:cs typeface="Garamond"/>
              </a:rPr>
              <a:t>Harm reduction policing engages communities in a manner that builds trust, addresses the needs of individuals using drugs, and reduces adverse effects of drugs and drug enforcement</a:t>
            </a:r>
            <a:r>
              <a:rPr lang="en-US" dirty="0">
                <a:latin typeface="Garamond"/>
                <a:cs typeface="Garamond"/>
              </a:rPr>
              <a:t>. This involves recognizing that people unable or unwilling to abstain from illicit drug use can still make positive choices to protect their own health, the health of their families, or their communities; and that police can work with other community or health actors to help facilitate this outcome and advance public safety’ (</a:t>
            </a:r>
            <a:r>
              <a:rPr lang="en-US" dirty="0" err="1">
                <a:latin typeface="Garamond"/>
                <a:cs typeface="Garamond"/>
              </a:rPr>
              <a:t>Krupanski</a:t>
            </a:r>
            <a:r>
              <a:rPr lang="en-US" dirty="0">
                <a:latin typeface="Garamond"/>
                <a:cs typeface="Garamond"/>
              </a:rPr>
              <a:t> 2018, p4).</a:t>
            </a:r>
            <a:endParaRPr lang="en-GB" dirty="0">
              <a:latin typeface="Garamond"/>
              <a:cs typeface="Garamond"/>
            </a:endParaRPr>
          </a:p>
        </p:txBody>
      </p:sp>
    </p:spTree>
    <p:extLst>
      <p:ext uri="{BB962C8B-B14F-4D97-AF65-F5344CB8AC3E}">
        <p14:creationId xmlns:p14="http://schemas.microsoft.com/office/powerpoint/2010/main" val="2907914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Cultural Stasis and Resistance</a:t>
            </a:r>
          </a:p>
        </p:txBody>
      </p:sp>
      <p:sp>
        <p:nvSpPr>
          <p:cNvPr id="3" name="Content Placeholder 2"/>
          <p:cNvSpPr>
            <a:spLocks noGrp="1"/>
          </p:cNvSpPr>
          <p:nvPr>
            <p:ph idx="1"/>
          </p:nvPr>
        </p:nvSpPr>
        <p:spPr>
          <a:xfrm>
            <a:off x="457200" y="1600200"/>
            <a:ext cx="8229600" cy="4819907"/>
          </a:xfrm>
        </p:spPr>
        <p:txBody>
          <a:bodyPr>
            <a:normAutofit fontScale="70000" lnSpcReduction="20000"/>
          </a:bodyPr>
          <a:lstStyle/>
          <a:p>
            <a:r>
              <a:rPr lang="en-GB" dirty="0">
                <a:latin typeface="Garamond"/>
                <a:cs typeface="Garamond"/>
              </a:rPr>
              <a:t>“</a:t>
            </a:r>
            <a:r>
              <a:rPr lang="en-GB" b="1" dirty="0">
                <a:latin typeface="Garamond"/>
                <a:cs typeface="Garamond"/>
              </a:rPr>
              <a:t>Not all officers are fluffy or have any fluffy tendencies </a:t>
            </a:r>
            <a:r>
              <a:rPr lang="en-GB" dirty="0">
                <a:latin typeface="Garamond"/>
                <a:cs typeface="Garamond"/>
              </a:rPr>
              <a:t>you know, there are still officers out there that would refuse to [divert] anybody because they just don’t agree with it … But that’s police officers you know, they have their own discretion and they can make their own decisions.” </a:t>
            </a:r>
          </a:p>
          <a:p>
            <a:endParaRPr lang="en-GB" sz="1300" dirty="0">
              <a:latin typeface="Garamond"/>
              <a:cs typeface="Garamond"/>
            </a:endParaRPr>
          </a:p>
          <a:p>
            <a:r>
              <a:rPr lang="en-GB" dirty="0">
                <a:latin typeface="Garamond"/>
                <a:cs typeface="Garamond"/>
              </a:rPr>
              <a:t>“Two officers came down into custody shortly after that briefing … and one said: ‘I think it’s brilliant, I really hope it works, I have never really seen it like this before and I think it is a really good idea’. The next one that comes in: ‘Well why don’t we just decriminalise everything then not have a police force?’ I thought, okay, </a:t>
            </a:r>
            <a:r>
              <a:rPr lang="en-GB" b="1" dirty="0">
                <a:latin typeface="Garamond"/>
                <a:cs typeface="Garamond"/>
              </a:rPr>
              <a:t>two people, same briefing, same team, couldn’t have more different views</a:t>
            </a:r>
            <a:r>
              <a:rPr lang="en-GB" dirty="0">
                <a:latin typeface="Garamond"/>
                <a:cs typeface="Garamond"/>
              </a:rPr>
              <a:t>.”</a:t>
            </a:r>
          </a:p>
          <a:p>
            <a:endParaRPr lang="en-GB" sz="1300" dirty="0">
              <a:latin typeface="Garamond"/>
              <a:cs typeface="Garamond"/>
            </a:endParaRPr>
          </a:p>
          <a:p>
            <a:r>
              <a:rPr lang="en-GB" dirty="0">
                <a:latin typeface="Garamond"/>
                <a:cs typeface="Garamond"/>
              </a:rPr>
              <a:t>“There are some people, senior people in this organisation who think this is an utterly dreadful idea and do not understand why we would want to stop arresting people for possession of drugs. It tends to be people towards the end of their service but they just – and I’ve been quite surprised by this – but </a:t>
            </a:r>
            <a:r>
              <a:rPr lang="en-GB" b="1" dirty="0">
                <a:latin typeface="Garamond"/>
                <a:cs typeface="Garamond"/>
              </a:rPr>
              <a:t>they just don’t get it</a:t>
            </a:r>
            <a:r>
              <a:rPr lang="en-GB" dirty="0">
                <a:latin typeface="Garamond"/>
                <a:cs typeface="Garamond"/>
              </a:rPr>
              <a:t>.” </a:t>
            </a:r>
          </a:p>
          <a:p>
            <a:endParaRPr lang="en-US" dirty="0"/>
          </a:p>
        </p:txBody>
      </p:sp>
    </p:spTree>
    <p:extLst>
      <p:ext uri="{BB962C8B-B14F-4D97-AF65-F5344CB8AC3E}">
        <p14:creationId xmlns:p14="http://schemas.microsoft.com/office/powerpoint/2010/main" val="86977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Garamond"/>
                <a:cs typeface="Garamond"/>
              </a:rPr>
              <a:t>Pragmatism, Persuasion </a:t>
            </a:r>
            <a:br>
              <a:rPr lang="en-US" sz="4000" b="1" dirty="0">
                <a:latin typeface="Garamond"/>
                <a:cs typeface="Garamond"/>
              </a:rPr>
            </a:br>
            <a:r>
              <a:rPr lang="en-US" sz="4000" b="1" dirty="0">
                <a:latin typeface="Garamond"/>
                <a:cs typeface="Garamond"/>
              </a:rPr>
              <a:t>and Personality</a:t>
            </a:r>
          </a:p>
        </p:txBody>
      </p:sp>
      <p:sp>
        <p:nvSpPr>
          <p:cNvPr id="3" name="Content Placeholder 2"/>
          <p:cNvSpPr>
            <a:spLocks noGrp="1"/>
          </p:cNvSpPr>
          <p:nvPr>
            <p:ph idx="1"/>
          </p:nvPr>
        </p:nvSpPr>
        <p:spPr>
          <a:xfrm>
            <a:off x="457200" y="1600200"/>
            <a:ext cx="8229600" cy="4847820"/>
          </a:xfrm>
        </p:spPr>
        <p:txBody>
          <a:bodyPr>
            <a:normAutofit fontScale="62500" lnSpcReduction="20000"/>
          </a:bodyPr>
          <a:lstStyle/>
          <a:p>
            <a:r>
              <a:rPr lang="en-GB" dirty="0">
                <a:latin typeface="Garamond"/>
                <a:cs typeface="Garamond"/>
              </a:rPr>
              <a:t>“I can't speak for other police officers in terms of how they view how we should deal with people that use drugs but definitely from a sort of pragmatic point of view I think </a:t>
            </a:r>
            <a:r>
              <a:rPr lang="en-GB" b="1" dirty="0">
                <a:latin typeface="Garamond"/>
                <a:cs typeface="Garamond"/>
              </a:rPr>
              <a:t>people are fully behind it because it is saving police officers’ time, saving us and the organisation money</a:t>
            </a:r>
            <a:r>
              <a:rPr lang="en-GB" dirty="0">
                <a:latin typeface="Garamond"/>
                <a:cs typeface="Garamond"/>
              </a:rPr>
              <a:t> as well so yeah, very positively received.” </a:t>
            </a:r>
          </a:p>
          <a:p>
            <a:endParaRPr lang="en-GB" sz="1500" dirty="0">
              <a:latin typeface="Garamond"/>
              <a:cs typeface="Garamond"/>
            </a:endParaRPr>
          </a:p>
          <a:p>
            <a:r>
              <a:rPr lang="en-GB" dirty="0">
                <a:latin typeface="Garamond"/>
                <a:cs typeface="Garamond"/>
              </a:rPr>
              <a:t>“I’ve gone into other custody suites where I put [diversion programme] in and I’ve had a big hand in my face, literally like where you are the hand is right in my face going, ‘I’m an ex-hostage negotiator, I’m a specialist firearms officer, I’ve been in the job for 30 years, why are we helping these people because I don’t see why we should be helping them’ and I think because </a:t>
            </a:r>
            <a:r>
              <a:rPr lang="en-GB" b="1" dirty="0">
                <a:latin typeface="Garamond"/>
                <a:cs typeface="Garamond"/>
              </a:rPr>
              <a:t>I can say well [diversion programme] actually does this, this and this to fit in with this policing objective, people then start seeing it differently</a:t>
            </a:r>
            <a:r>
              <a:rPr lang="en-GB" dirty="0">
                <a:latin typeface="Garamond"/>
                <a:cs typeface="Garamond"/>
              </a:rPr>
              <a:t>.” </a:t>
            </a:r>
          </a:p>
          <a:p>
            <a:endParaRPr lang="en-GB" sz="1500" dirty="0">
              <a:latin typeface="Garamond"/>
              <a:cs typeface="Garamond"/>
            </a:endParaRPr>
          </a:p>
          <a:p>
            <a:r>
              <a:rPr lang="en-GB" dirty="0">
                <a:latin typeface="Garamond"/>
                <a:cs typeface="Garamond"/>
              </a:rPr>
              <a:t>“It takes a while for things to become custom and practice but I think you know when you have got people like [name] leading it</a:t>
            </a:r>
            <a:r>
              <a:rPr lang="en-GB" b="1" dirty="0">
                <a:latin typeface="Garamond"/>
                <a:cs typeface="Garamond"/>
              </a:rPr>
              <a:t>, it’s very easy for people to get swept up by his enthusiasm</a:t>
            </a:r>
            <a:r>
              <a:rPr lang="en-GB" dirty="0">
                <a:latin typeface="Garamond"/>
                <a:cs typeface="Garamond"/>
              </a:rPr>
              <a:t> and you don’t really notice it but it can change your perspective.” </a:t>
            </a:r>
          </a:p>
          <a:p>
            <a:pPr marL="0" indent="0">
              <a:buNone/>
            </a:pPr>
            <a:endParaRPr lang="en-GB" dirty="0">
              <a:latin typeface="Garamond"/>
              <a:cs typeface="Garamond"/>
            </a:endParaRPr>
          </a:p>
          <a:p>
            <a:endParaRPr lang="en-US" dirty="0"/>
          </a:p>
        </p:txBody>
      </p:sp>
    </p:spTree>
    <p:extLst>
      <p:ext uri="{BB962C8B-B14F-4D97-AF65-F5344CB8AC3E}">
        <p14:creationId xmlns:p14="http://schemas.microsoft.com/office/powerpoint/2010/main" val="168583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Education and Knowledge Exchange</a:t>
            </a:r>
          </a:p>
        </p:txBody>
      </p:sp>
      <p:sp>
        <p:nvSpPr>
          <p:cNvPr id="3" name="Content Placeholder 2"/>
          <p:cNvSpPr>
            <a:spLocks noGrp="1"/>
          </p:cNvSpPr>
          <p:nvPr>
            <p:ph idx="1"/>
          </p:nvPr>
        </p:nvSpPr>
        <p:spPr>
          <a:xfrm>
            <a:off x="457200" y="1600198"/>
            <a:ext cx="8229600" cy="4891739"/>
          </a:xfrm>
        </p:spPr>
        <p:txBody>
          <a:bodyPr>
            <a:normAutofit fontScale="70000" lnSpcReduction="20000"/>
          </a:bodyPr>
          <a:lstStyle/>
          <a:p>
            <a:r>
              <a:rPr lang="en-GB" sz="3300" dirty="0">
                <a:latin typeface="Garamond"/>
                <a:cs typeface="Garamond"/>
              </a:rPr>
              <a:t>“I’ve always had a view of [drug use] being more of a public health issue rather than an offence per se </a:t>
            </a:r>
            <a:r>
              <a:rPr lang="mr-IN" sz="3300" dirty="0">
                <a:latin typeface="Garamond"/>
                <a:cs typeface="Garamond"/>
              </a:rPr>
              <a:t>…</a:t>
            </a:r>
            <a:r>
              <a:rPr lang="en-GB" sz="3300" dirty="0">
                <a:latin typeface="Garamond"/>
                <a:cs typeface="Garamond"/>
              </a:rPr>
              <a:t> I am probably now in my views the same as I was when I was 21 at university … Yeah I guess </a:t>
            </a:r>
            <a:r>
              <a:rPr lang="en-GB" sz="3300" b="1" dirty="0">
                <a:latin typeface="Garamond"/>
                <a:cs typeface="Garamond"/>
              </a:rPr>
              <a:t>an event was at university, I read about the Swiss heroin assisted programme</a:t>
            </a:r>
            <a:r>
              <a:rPr lang="en-GB" sz="3300" dirty="0">
                <a:latin typeface="Garamond"/>
                <a:cs typeface="Garamond"/>
              </a:rPr>
              <a:t>, I think that was quite transformative in my views of drugs, I remember thinking about the issue quite a lot at that time and I don’t think it has really changed.” </a:t>
            </a:r>
          </a:p>
          <a:p>
            <a:pPr marL="0" indent="0">
              <a:buNone/>
            </a:pPr>
            <a:endParaRPr lang="en-GB" sz="1100" dirty="0">
              <a:latin typeface="Garamond"/>
              <a:cs typeface="Garamond"/>
            </a:endParaRPr>
          </a:p>
          <a:p>
            <a:r>
              <a:rPr lang="en-GB" sz="3300" dirty="0">
                <a:latin typeface="Garamond"/>
                <a:cs typeface="Garamond"/>
              </a:rPr>
              <a:t>“I think the PCC’s views and the drugs summit where we listened a lot to Public Health have actually </a:t>
            </a:r>
            <a:r>
              <a:rPr lang="en-GB" sz="3300" b="1" dirty="0">
                <a:latin typeface="Garamond"/>
                <a:cs typeface="Garamond"/>
              </a:rPr>
              <a:t>reframed some of the ambition, which has got people talking about different aspects </a:t>
            </a:r>
            <a:r>
              <a:rPr lang="en-GB" sz="3300" dirty="0">
                <a:latin typeface="Garamond"/>
                <a:cs typeface="Garamond"/>
              </a:rPr>
              <a:t>… [T]he recommendation around … the increase take up of </a:t>
            </a:r>
            <a:r>
              <a:rPr lang="en-GB" sz="3300" b="1" dirty="0">
                <a:latin typeface="Garamond"/>
                <a:cs typeface="Garamond"/>
              </a:rPr>
              <a:t>naloxone</a:t>
            </a:r>
            <a:r>
              <a:rPr lang="en-GB" sz="3300" dirty="0">
                <a:latin typeface="Garamond"/>
                <a:cs typeface="Garamond"/>
              </a:rPr>
              <a:t>, for example, I approached that with some scepticism to begin with and actually have </a:t>
            </a:r>
            <a:r>
              <a:rPr lang="en-GB" sz="3300" b="1" dirty="0">
                <a:latin typeface="Garamond"/>
                <a:cs typeface="Garamond"/>
              </a:rPr>
              <a:t>spent some time educating the Force</a:t>
            </a:r>
            <a:r>
              <a:rPr lang="en-GB" sz="3300" dirty="0">
                <a:latin typeface="Garamond"/>
                <a:cs typeface="Garamond"/>
              </a:rPr>
              <a:t> … wrote a piece on our internal intranet so officers would understand what it was about, what it was for.” </a:t>
            </a:r>
          </a:p>
          <a:p>
            <a:endParaRPr lang="en-GB" sz="1500" dirty="0">
              <a:latin typeface="Garamond"/>
              <a:cs typeface="Garamond"/>
            </a:endParaRPr>
          </a:p>
        </p:txBody>
      </p:sp>
    </p:spTree>
    <p:extLst>
      <p:ext uri="{BB962C8B-B14F-4D97-AF65-F5344CB8AC3E}">
        <p14:creationId xmlns:p14="http://schemas.microsoft.com/office/powerpoint/2010/main" val="2080750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Recovery Stories</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latin typeface="Garamond"/>
                <a:cs typeface="Garamond"/>
              </a:rPr>
              <a:t>“We took a lot of the ambassadors and people out of the recovery centre … so we had 180 detectives who they came to speak to, custody sergeants who they came to speak to and people were like: ‘Oh I thought he was dead, where did they go?’ … [T]hey can speak in a really articulate way, really analyse themselves … and why they are where they are now … [T]hat </a:t>
            </a:r>
            <a:r>
              <a:rPr lang="en-GB" b="1" dirty="0">
                <a:latin typeface="Garamond"/>
                <a:cs typeface="Garamond"/>
              </a:rPr>
              <a:t>storytelling is really powerful </a:t>
            </a:r>
            <a:r>
              <a:rPr lang="en-GB" dirty="0">
                <a:latin typeface="Garamond"/>
                <a:cs typeface="Garamond"/>
              </a:rPr>
              <a:t>around that aspect of, you know, drugs, alcohol and mental health and what made them change and actually what would have made them change if they had had that opportunity and </a:t>
            </a:r>
            <a:r>
              <a:rPr lang="en-GB" b="1" dirty="0">
                <a:latin typeface="Garamond"/>
                <a:cs typeface="Garamond"/>
              </a:rPr>
              <a:t>how could the police actually create those opportunities more or, you know, just see the problem in a different way, because a lot of our staff had given up </a:t>
            </a:r>
            <a:r>
              <a:rPr lang="en-GB" b="1">
                <a:latin typeface="Garamond"/>
                <a:cs typeface="Garamond"/>
              </a:rPr>
              <a:t>hope</a:t>
            </a:r>
            <a:r>
              <a:rPr lang="en-GB">
                <a:latin typeface="Garamond"/>
                <a:cs typeface="Garamond"/>
              </a:rPr>
              <a:t>.”</a:t>
            </a:r>
            <a:endParaRPr lang="en-US" dirty="0"/>
          </a:p>
          <a:p>
            <a:pPr marL="0" indent="0">
              <a:buNone/>
            </a:pPr>
            <a:endParaRPr lang="en-US" dirty="0"/>
          </a:p>
        </p:txBody>
      </p:sp>
    </p:spTree>
    <p:extLst>
      <p:ext uri="{BB962C8B-B14F-4D97-AF65-F5344CB8AC3E}">
        <p14:creationId xmlns:p14="http://schemas.microsoft.com/office/powerpoint/2010/main" val="85880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a:cs typeface="Garamond"/>
              </a:rPr>
              <a:t>Recommendations for Reform</a:t>
            </a:r>
            <a:r>
              <a:rPr lang="en-US" dirty="0"/>
              <a:t/>
            </a:r>
            <a:br>
              <a:rPr lang="en-US" dirty="0"/>
            </a:br>
            <a:r>
              <a:rPr lang="en-US" dirty="0">
                <a:latin typeface="Garamond"/>
                <a:cs typeface="Garamond"/>
              </a:rPr>
              <a:t>Krupanski (2018, p6)</a:t>
            </a:r>
            <a:endParaRPr lang="en-US" dirty="0"/>
          </a:p>
        </p:txBody>
      </p:sp>
      <p:sp>
        <p:nvSpPr>
          <p:cNvPr id="3" name="Content Placeholder 2"/>
          <p:cNvSpPr>
            <a:spLocks noGrp="1"/>
          </p:cNvSpPr>
          <p:nvPr>
            <p:ph idx="1"/>
          </p:nvPr>
        </p:nvSpPr>
        <p:spPr/>
        <p:txBody>
          <a:bodyPr>
            <a:noAutofit/>
          </a:bodyPr>
          <a:lstStyle/>
          <a:p>
            <a:pPr lvl="0"/>
            <a:r>
              <a:rPr lang="en-GB" sz="2200" dirty="0">
                <a:latin typeface="Garamond"/>
                <a:cs typeface="Garamond"/>
              </a:rPr>
              <a:t>Knowledge and integration of harm reduction tools and approaches</a:t>
            </a:r>
          </a:p>
          <a:p>
            <a:pPr lvl="0"/>
            <a:r>
              <a:rPr lang="en-GB" sz="2200" dirty="0">
                <a:latin typeface="Garamond"/>
                <a:cs typeface="Garamond"/>
              </a:rPr>
              <a:t>Communication and positive relationships with affected community members and other service providers working in the same area</a:t>
            </a:r>
          </a:p>
          <a:p>
            <a:pPr lvl="0"/>
            <a:r>
              <a:rPr lang="en-GB" sz="2200" dirty="0">
                <a:latin typeface="Garamond"/>
                <a:cs typeface="Garamond"/>
              </a:rPr>
              <a:t>An emphasis on the protection of safety, health, and dignity of community members (including people who use drugs) through tools other than arrest and detention</a:t>
            </a:r>
          </a:p>
          <a:p>
            <a:pPr lvl="0"/>
            <a:r>
              <a:rPr lang="en-GB" sz="2200" dirty="0">
                <a:latin typeface="Garamond"/>
                <a:cs typeface="Garamond"/>
              </a:rPr>
              <a:t>Introduction of operational guidance and policy to improve practices related to drug users and possession of drugs for personal use</a:t>
            </a:r>
          </a:p>
          <a:p>
            <a:pPr lvl="0"/>
            <a:r>
              <a:rPr lang="en-GB" sz="2200" dirty="0">
                <a:latin typeface="Garamond"/>
                <a:cs typeface="Garamond"/>
              </a:rPr>
              <a:t>Officer performance metrics and incentives that support both public safety and health-oriented objectives</a:t>
            </a:r>
          </a:p>
          <a:p>
            <a:pPr lvl="0"/>
            <a:r>
              <a:rPr lang="en-GB" sz="2200" dirty="0">
                <a:latin typeface="Garamond"/>
                <a:cs typeface="Garamond"/>
              </a:rPr>
              <a:t>Organisational culture that reinforces the move from being a force to a service, and assumes a broader view of the impact of law enforcement on society</a:t>
            </a:r>
          </a:p>
        </p:txBody>
      </p:sp>
    </p:spTree>
    <p:extLst>
      <p:ext uri="{BB962C8B-B14F-4D97-AF65-F5344CB8AC3E}">
        <p14:creationId xmlns:p14="http://schemas.microsoft.com/office/powerpoint/2010/main" val="138193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b="1" dirty="0">
                <a:latin typeface="Garamond"/>
                <a:cs typeface="Garamond"/>
              </a:rPr>
              <a:t>How Can The Police Save Lives?</a:t>
            </a:r>
            <a:br>
              <a:rPr lang="en-US" sz="4000" b="1" dirty="0">
                <a:latin typeface="Garamond"/>
                <a:cs typeface="Garamond"/>
              </a:rPr>
            </a:br>
            <a:r>
              <a:rPr lang="en-US" sz="4000" dirty="0" err="1">
                <a:latin typeface="Garamond"/>
                <a:cs typeface="Garamond"/>
              </a:rPr>
              <a:t>Krupanski</a:t>
            </a:r>
            <a:r>
              <a:rPr lang="en-US" sz="4000" dirty="0">
                <a:latin typeface="Garamond"/>
                <a:cs typeface="Garamond"/>
              </a:rPr>
              <a:t> (2018)</a:t>
            </a:r>
            <a:endParaRPr lang="en-US" sz="4000" b="1" dirty="0">
              <a:latin typeface="Garamond"/>
              <a:cs typeface="Garamond"/>
            </a:endParaRPr>
          </a:p>
        </p:txBody>
      </p:sp>
      <p:sp>
        <p:nvSpPr>
          <p:cNvPr id="6" name="Content Placeholder 5"/>
          <p:cNvSpPr>
            <a:spLocks noGrp="1"/>
          </p:cNvSpPr>
          <p:nvPr>
            <p:ph idx="1"/>
          </p:nvPr>
        </p:nvSpPr>
        <p:spPr/>
        <p:txBody>
          <a:bodyPr>
            <a:normAutofit fontScale="62500" lnSpcReduction="20000"/>
          </a:bodyPr>
          <a:lstStyle/>
          <a:p>
            <a:pPr marL="0" indent="0" algn="ctr">
              <a:buNone/>
            </a:pPr>
            <a:r>
              <a:rPr lang="en-GB" i="1" dirty="0">
                <a:latin typeface="Garamond"/>
                <a:cs typeface="Garamond"/>
              </a:rPr>
              <a:t>Create space for, rather than interfering with, harm reduction services:</a:t>
            </a:r>
          </a:p>
          <a:p>
            <a:pPr marL="0" indent="0">
              <a:buNone/>
            </a:pPr>
            <a:endParaRPr lang="en-GB" sz="1500" dirty="0">
              <a:latin typeface="Garamond"/>
              <a:cs typeface="Garamond"/>
            </a:endParaRPr>
          </a:p>
          <a:p>
            <a:pPr lvl="0"/>
            <a:r>
              <a:rPr lang="en-GB" dirty="0">
                <a:latin typeface="Garamond"/>
                <a:cs typeface="Garamond"/>
              </a:rPr>
              <a:t>Needle and syringe programs</a:t>
            </a:r>
          </a:p>
          <a:p>
            <a:pPr lvl="0"/>
            <a:r>
              <a:rPr lang="en-GB" dirty="0">
                <a:latin typeface="Garamond"/>
                <a:cs typeface="Garamond"/>
              </a:rPr>
              <a:t>Medication-assisted treatment</a:t>
            </a:r>
          </a:p>
          <a:p>
            <a:pPr lvl="0"/>
            <a:r>
              <a:rPr lang="en-GB" dirty="0">
                <a:latin typeface="Garamond"/>
                <a:cs typeface="Garamond"/>
              </a:rPr>
              <a:t>Substance analysis and drug checking projects</a:t>
            </a:r>
          </a:p>
          <a:p>
            <a:pPr lvl="0"/>
            <a:r>
              <a:rPr lang="en-GB" dirty="0">
                <a:latin typeface="Garamond"/>
                <a:cs typeface="Garamond"/>
              </a:rPr>
              <a:t>Supervised drug consumption rooms</a:t>
            </a:r>
          </a:p>
          <a:p>
            <a:pPr lvl="0"/>
            <a:r>
              <a:rPr lang="en-GB" dirty="0">
                <a:latin typeface="Garamond"/>
                <a:cs typeface="Garamond"/>
              </a:rPr>
              <a:t>Drop-in centres</a:t>
            </a:r>
          </a:p>
          <a:p>
            <a:pPr marL="0" indent="0">
              <a:buNone/>
            </a:pPr>
            <a:endParaRPr lang="en-GB" dirty="0">
              <a:latin typeface="Garamond"/>
              <a:cs typeface="Garamond"/>
            </a:endParaRPr>
          </a:p>
          <a:p>
            <a:pPr marL="0" indent="0" algn="ctr">
              <a:buNone/>
            </a:pPr>
            <a:r>
              <a:rPr lang="en-GB" i="1" dirty="0">
                <a:latin typeface="Garamond"/>
                <a:cs typeface="Garamond"/>
              </a:rPr>
              <a:t>Prioritize saving lives in cases of overdose or crime victimization:</a:t>
            </a:r>
          </a:p>
          <a:p>
            <a:pPr marL="0" indent="0">
              <a:buNone/>
            </a:pPr>
            <a:endParaRPr lang="en-GB" sz="1500" dirty="0">
              <a:latin typeface="Garamond"/>
              <a:cs typeface="Garamond"/>
            </a:endParaRPr>
          </a:p>
          <a:p>
            <a:pPr lvl="0"/>
            <a:r>
              <a:rPr lang="en-GB" dirty="0">
                <a:latin typeface="Garamond"/>
                <a:cs typeface="Garamond"/>
              </a:rPr>
              <a:t>Do not charge or arrest at overdose scenes</a:t>
            </a:r>
          </a:p>
          <a:p>
            <a:pPr lvl="0"/>
            <a:r>
              <a:rPr lang="en-GB" dirty="0">
                <a:latin typeface="Garamond"/>
                <a:cs typeface="Garamond"/>
              </a:rPr>
              <a:t>Carry and support distribution of the opioid overdose antidote </a:t>
            </a:r>
          </a:p>
          <a:p>
            <a:pPr lvl="0"/>
            <a:r>
              <a:rPr lang="en-GB" dirty="0">
                <a:latin typeface="Garamond"/>
                <a:cs typeface="Garamond"/>
              </a:rPr>
              <a:t>Extend protection from arrest to those who report being victims of or witnesses to crimes</a:t>
            </a:r>
          </a:p>
          <a:p>
            <a:pPr lvl="0"/>
            <a:r>
              <a:rPr lang="en-GB" dirty="0">
                <a:latin typeface="Garamond"/>
                <a:cs typeface="Garamond"/>
              </a:rPr>
              <a:t>Work with public health partners to create ‘health hubs’ around drug users and overdose victims</a:t>
            </a:r>
          </a:p>
          <a:p>
            <a:endParaRPr lang="en-US" dirty="0"/>
          </a:p>
        </p:txBody>
      </p:sp>
    </p:spTree>
    <p:extLst>
      <p:ext uri="{BB962C8B-B14F-4D97-AF65-F5344CB8AC3E}">
        <p14:creationId xmlns:p14="http://schemas.microsoft.com/office/powerpoint/2010/main" val="185191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a:cs typeface="Garamond"/>
              </a:rPr>
              <a:t>Policing Retail Drug Markets</a:t>
            </a:r>
            <a:br>
              <a:rPr lang="en-US" b="1" dirty="0">
                <a:latin typeface="Garamond"/>
                <a:cs typeface="Garamond"/>
              </a:rPr>
            </a:br>
            <a:r>
              <a:rPr lang="en-US" dirty="0">
                <a:latin typeface="Garamond"/>
                <a:cs typeface="Garamond"/>
              </a:rPr>
              <a:t>Stevens (2013)</a:t>
            </a:r>
          </a:p>
        </p:txBody>
      </p:sp>
      <p:sp>
        <p:nvSpPr>
          <p:cNvPr id="3" name="Content Placeholder 2"/>
          <p:cNvSpPr>
            <a:spLocks noGrp="1"/>
          </p:cNvSpPr>
          <p:nvPr>
            <p:ph idx="1"/>
          </p:nvPr>
        </p:nvSpPr>
        <p:spPr>
          <a:xfrm>
            <a:off x="457200" y="1600198"/>
            <a:ext cx="8229600" cy="5026739"/>
          </a:xfrm>
        </p:spPr>
        <p:txBody>
          <a:bodyPr>
            <a:normAutofit fontScale="70000" lnSpcReduction="20000"/>
          </a:bodyPr>
          <a:lstStyle/>
          <a:p>
            <a:pPr lvl="0"/>
            <a:r>
              <a:rPr lang="en-US" sz="3400" dirty="0">
                <a:latin typeface="Garamond"/>
                <a:cs typeface="Garamond"/>
              </a:rPr>
              <a:t>There should be increased recognition that the level of harm is more important than the size of the market. </a:t>
            </a:r>
          </a:p>
          <a:p>
            <a:pPr lvl="0"/>
            <a:endParaRPr lang="en-GB" sz="1100" dirty="0">
              <a:latin typeface="Garamond"/>
              <a:cs typeface="Garamond"/>
            </a:endParaRPr>
          </a:p>
          <a:p>
            <a:pPr lvl="0"/>
            <a:r>
              <a:rPr lang="en-US" sz="3400" dirty="0">
                <a:latin typeface="Garamond"/>
                <a:cs typeface="Garamond"/>
              </a:rPr>
              <a:t>Police services and policy makers should use tactics that are experienced by the community as being fair, lawful and effective. </a:t>
            </a:r>
          </a:p>
          <a:p>
            <a:pPr lvl="0"/>
            <a:endParaRPr lang="en-GB" sz="1100" dirty="0">
              <a:latin typeface="Garamond"/>
              <a:cs typeface="Garamond"/>
            </a:endParaRPr>
          </a:p>
          <a:p>
            <a:pPr lvl="0"/>
            <a:r>
              <a:rPr lang="en-US" sz="3400" dirty="0">
                <a:latin typeface="Garamond"/>
                <a:cs typeface="Garamond"/>
              </a:rPr>
              <a:t>There should be increased appreciation that some enforcement-led approaches, including short-term crackdowns and large scale stop and search, are unlikely to produce sustainable reductions in drug sales. They may actually increase levels of violence and health harms and reduce police legitimacy. </a:t>
            </a:r>
          </a:p>
          <a:p>
            <a:pPr lvl="0"/>
            <a:endParaRPr lang="en-GB" sz="1100" dirty="0">
              <a:latin typeface="Garamond"/>
              <a:cs typeface="Garamond"/>
            </a:endParaRPr>
          </a:p>
          <a:p>
            <a:pPr lvl="0"/>
            <a:r>
              <a:rPr lang="en-US" sz="3400" dirty="0">
                <a:latin typeface="Garamond"/>
                <a:cs typeface="Garamond"/>
              </a:rPr>
              <a:t>Potentially effective tactics include </a:t>
            </a:r>
            <a:r>
              <a:rPr lang="en-US" sz="3400" dirty="0" err="1">
                <a:latin typeface="Garamond"/>
                <a:cs typeface="Garamond"/>
              </a:rPr>
              <a:t>decriminalisation</a:t>
            </a:r>
            <a:r>
              <a:rPr lang="en-US" sz="3400" dirty="0">
                <a:latin typeface="Garamond"/>
                <a:cs typeface="Garamond"/>
              </a:rPr>
              <a:t>/</a:t>
            </a:r>
            <a:r>
              <a:rPr lang="en-US" sz="3400" dirty="0" err="1">
                <a:latin typeface="Garamond"/>
                <a:cs typeface="Garamond"/>
              </a:rPr>
              <a:t>depenalisation</a:t>
            </a:r>
            <a:r>
              <a:rPr lang="en-US" sz="3400" dirty="0">
                <a:latin typeface="Garamond"/>
                <a:cs typeface="Garamond"/>
              </a:rPr>
              <a:t>, ‘pulling levers’, focused deterrence, diversion to treatment and other problem-oriented, partnership approaches.</a:t>
            </a:r>
            <a:endParaRPr lang="en-GB" sz="3400" dirty="0">
              <a:latin typeface="Garamond"/>
              <a:cs typeface="Garamond"/>
            </a:endParaRPr>
          </a:p>
          <a:p>
            <a:pPr marL="0" indent="0">
              <a:buNone/>
            </a:pPr>
            <a:endParaRPr lang="en-US" sz="3400" dirty="0">
              <a:latin typeface="Garamond"/>
              <a:cs typeface="Garamond"/>
            </a:endParaRPr>
          </a:p>
        </p:txBody>
      </p:sp>
    </p:spTree>
    <p:extLst>
      <p:ext uri="{BB962C8B-B14F-4D97-AF65-F5344CB8AC3E}">
        <p14:creationId xmlns:p14="http://schemas.microsoft.com/office/powerpoint/2010/main" val="226654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aramond"/>
                <a:cs typeface="Garamond"/>
              </a:rPr>
              <a:t>Alternatives to Arrest and Prison</a:t>
            </a:r>
            <a:br>
              <a:rPr lang="en-US" b="1" dirty="0">
                <a:latin typeface="Garamond"/>
                <a:cs typeface="Garamond"/>
              </a:rPr>
            </a:br>
            <a:r>
              <a:rPr lang="en-US" dirty="0" err="1">
                <a:latin typeface="Garamond"/>
                <a:cs typeface="Garamond"/>
              </a:rPr>
              <a:t>Caulkins</a:t>
            </a:r>
            <a:r>
              <a:rPr lang="en-US" dirty="0">
                <a:latin typeface="Garamond"/>
                <a:cs typeface="Garamond"/>
              </a:rPr>
              <a:t> and Reuter (2017, p113)</a:t>
            </a:r>
          </a:p>
        </p:txBody>
      </p:sp>
      <p:sp>
        <p:nvSpPr>
          <p:cNvPr id="3" name="Content Placeholder 2"/>
          <p:cNvSpPr>
            <a:spLocks noGrp="1"/>
          </p:cNvSpPr>
          <p:nvPr>
            <p:ph sz="half" idx="1"/>
          </p:nvPr>
        </p:nvSpPr>
        <p:spPr>
          <a:xfrm>
            <a:off x="457200" y="1600200"/>
            <a:ext cx="4038600" cy="4737100"/>
          </a:xfrm>
        </p:spPr>
        <p:txBody>
          <a:bodyPr>
            <a:normAutofit fontScale="70000" lnSpcReduction="20000"/>
          </a:bodyPr>
          <a:lstStyle/>
          <a:p>
            <a:pPr marL="0" indent="0">
              <a:buNone/>
            </a:pPr>
            <a:r>
              <a:rPr lang="en-GB" dirty="0">
                <a:latin typeface="Garamond"/>
                <a:cs typeface="Garamond"/>
              </a:rPr>
              <a:t>‘Conceptually we would like to achieve a given target reduction in abuse while minimizing arrests and seizures, but all too often the criminal justice system slips into an emphasis on maximizing, not minimizing, those process outcomes. </a:t>
            </a:r>
            <a:r>
              <a:rPr lang="en-GB" b="1" dirty="0">
                <a:latin typeface="Garamond"/>
                <a:cs typeface="Garamond"/>
              </a:rPr>
              <a:t>Remembering that a principal purpose of prohibition is to protect people—and their families—from their own bad choices may insulate against a mentality of having to burn the village in order to save it. </a:t>
            </a:r>
            <a:r>
              <a:rPr lang="en-GB" dirty="0">
                <a:latin typeface="Garamond"/>
                <a:cs typeface="Garamond"/>
              </a:rPr>
              <a:t>For conventional crimes, justice is served by punishing the criminal; but </a:t>
            </a:r>
            <a:r>
              <a:rPr lang="en-GB" b="1" dirty="0">
                <a:latin typeface="Garamond"/>
                <a:cs typeface="Garamond"/>
              </a:rPr>
              <a:t>if the justice system can steer an individual away from drug use without incarceration, that is the true win</a:t>
            </a:r>
            <a:r>
              <a:rPr lang="en-GB" dirty="0">
                <a:latin typeface="Garamond"/>
                <a:cs typeface="Garamond"/>
              </a:rPr>
              <a:t>.’ </a:t>
            </a:r>
          </a:p>
          <a:p>
            <a:endParaRPr lang="en-US" dirty="0"/>
          </a:p>
        </p:txBody>
      </p:sp>
      <p:pic>
        <p:nvPicPr>
          <p:cNvPr id="6" name="Content Placeholder 5"/>
          <p:cNvPicPr>
            <a:picLocks noGrp="1" noChangeAspect="1"/>
          </p:cNvPicPr>
          <p:nvPr>
            <p:ph sz="half" idx="2"/>
          </p:nvPr>
        </p:nvPicPr>
        <p:blipFill>
          <a:blip r:embed="rId2"/>
          <a:srcRect l="-6836" r="-6836"/>
          <a:stretch>
            <a:fillRect/>
          </a:stretch>
        </p:blipFill>
        <p:spPr>
          <a:xfrm>
            <a:off x="4648200" y="1600200"/>
            <a:ext cx="4038600" cy="4737100"/>
          </a:xfrm>
        </p:spPr>
      </p:pic>
    </p:spTree>
    <p:extLst>
      <p:ext uri="{BB962C8B-B14F-4D97-AF65-F5344CB8AC3E}">
        <p14:creationId xmlns:p14="http://schemas.microsoft.com/office/powerpoint/2010/main" val="213097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latin typeface="Garamond"/>
                <a:cs typeface="Garamond"/>
              </a:rPr>
              <a:t>Does it Work?</a:t>
            </a:r>
            <a:br>
              <a:rPr lang="en-US" b="1" dirty="0">
                <a:latin typeface="Garamond"/>
                <a:cs typeface="Garamond"/>
              </a:rPr>
            </a:br>
            <a:r>
              <a:rPr lang="en-US" dirty="0">
                <a:latin typeface="Garamond"/>
                <a:cs typeface="Garamond"/>
              </a:rPr>
              <a:t>Krupanski (2018, pp5-6)</a:t>
            </a:r>
          </a:p>
        </p:txBody>
      </p:sp>
      <p:sp>
        <p:nvSpPr>
          <p:cNvPr id="6" name="Content Placeholder 5"/>
          <p:cNvSpPr>
            <a:spLocks noGrp="1"/>
          </p:cNvSpPr>
          <p:nvPr>
            <p:ph idx="1"/>
          </p:nvPr>
        </p:nvSpPr>
        <p:spPr>
          <a:xfrm>
            <a:off x="457200" y="1600198"/>
            <a:ext cx="8229600" cy="5121507"/>
          </a:xfrm>
        </p:spPr>
        <p:txBody>
          <a:bodyPr>
            <a:normAutofit fontScale="77500" lnSpcReduction="20000"/>
          </a:bodyPr>
          <a:lstStyle/>
          <a:p>
            <a:r>
              <a:rPr lang="en-GB" dirty="0">
                <a:latin typeface="Garamond"/>
                <a:cs typeface="Garamond"/>
              </a:rPr>
              <a:t>‘Harm reduction policing has benefited drug users, families, communities, and law enforcement personnel themselves. </a:t>
            </a:r>
          </a:p>
          <a:p>
            <a:endParaRPr lang="en-GB" sz="1000" dirty="0">
              <a:latin typeface="Garamond"/>
              <a:cs typeface="Garamond"/>
            </a:endParaRPr>
          </a:p>
          <a:p>
            <a:r>
              <a:rPr lang="en-GB" dirty="0">
                <a:latin typeface="Garamond"/>
                <a:cs typeface="Garamond"/>
              </a:rPr>
              <a:t>Research has shown that harm reduction policing can reduce the rates of HIV and hepatitis C, reduce </a:t>
            </a:r>
            <a:r>
              <a:rPr lang="en-GB" dirty="0" err="1">
                <a:latin typeface="Garamond"/>
                <a:cs typeface="Garamond"/>
              </a:rPr>
              <a:t>needlestick</a:t>
            </a:r>
            <a:r>
              <a:rPr lang="en-GB" dirty="0">
                <a:latin typeface="Garamond"/>
                <a:cs typeface="Garamond"/>
              </a:rPr>
              <a:t> injuries or other occupational hazards for police, increase links for populations living on the streets to </a:t>
            </a:r>
            <a:r>
              <a:rPr lang="en-GB" dirty="0" err="1">
                <a:latin typeface="Garamond"/>
                <a:cs typeface="Garamond"/>
              </a:rPr>
              <a:t>ongoing</a:t>
            </a:r>
            <a:r>
              <a:rPr lang="en-GB" dirty="0">
                <a:latin typeface="Garamond"/>
                <a:cs typeface="Garamond"/>
              </a:rPr>
              <a:t> services (including drug dependence and medical treatment), reduce court and prison overcrowding, decrease recidivism and crime rates, and increase law enforcement’s ability to focus on serious offenders. </a:t>
            </a:r>
          </a:p>
          <a:p>
            <a:endParaRPr lang="en-GB" sz="1000" dirty="0">
              <a:latin typeface="Garamond"/>
              <a:cs typeface="Garamond"/>
            </a:endParaRPr>
          </a:p>
          <a:p>
            <a:r>
              <a:rPr lang="en-GB" dirty="0">
                <a:latin typeface="Garamond"/>
                <a:cs typeface="Garamond"/>
              </a:rPr>
              <a:t>Law enforcement has also noted the beneficial impact of harm reduction policing on their relationships with community members and the uptick in the perceive trust and legitimacy of their agencies among the communities they serve.’ </a:t>
            </a:r>
          </a:p>
          <a:p>
            <a:endParaRPr lang="en-US" dirty="0"/>
          </a:p>
        </p:txBody>
      </p:sp>
    </p:spTree>
    <p:extLst>
      <p:ext uri="{BB962C8B-B14F-4D97-AF65-F5344CB8AC3E}">
        <p14:creationId xmlns:p14="http://schemas.microsoft.com/office/powerpoint/2010/main" val="3649033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shot 2019-09-14 16.09.28.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t="-2904" b="-2904"/>
          <a:stretch>
            <a:fillRect/>
          </a:stretch>
        </p:blipFill>
        <p:spPr>
          <a:xfrm>
            <a:off x="4964113" y="66592"/>
            <a:ext cx="3618568" cy="3792977"/>
          </a:xfrm>
        </p:spPr>
      </p:pic>
      <p:pic>
        <p:nvPicPr>
          <p:cNvPr id="11" name="Content Placeholder 10" descr="Screenshot 2019-09-14 16.12.06.png"/>
          <p:cNvPicPr>
            <a:picLocks noGrp="1" noChangeAspect="1"/>
          </p:cNvPicPr>
          <p:nvPr>
            <p:ph sz="half" idx="4294967295"/>
          </p:nvPr>
        </p:nvPicPr>
        <p:blipFill>
          <a:blip r:embed="rId3">
            <a:extLst>
              <a:ext uri="{28A0092B-C50C-407E-A947-70E740481C1C}">
                <a14:useLocalDpi xmlns:a14="http://schemas.microsoft.com/office/drawing/2010/main" val="0"/>
              </a:ext>
            </a:extLst>
          </a:blip>
          <a:srcRect t="-8466" b="-8466"/>
          <a:stretch>
            <a:fillRect/>
          </a:stretch>
        </p:blipFill>
        <p:spPr>
          <a:xfrm>
            <a:off x="771943" y="124693"/>
            <a:ext cx="3411491" cy="3626975"/>
          </a:xfrm>
        </p:spPr>
      </p:pic>
      <p:pic>
        <p:nvPicPr>
          <p:cNvPr id="12" name="Content Placeholder 4" descr="Screenshot 2019-09-14 16.16.44.png"/>
          <p:cNvPicPr>
            <a:picLocks noChangeAspect="1"/>
          </p:cNvPicPr>
          <p:nvPr/>
        </p:nvPicPr>
        <p:blipFill>
          <a:blip r:embed="rId4">
            <a:extLst>
              <a:ext uri="{28A0092B-C50C-407E-A947-70E740481C1C}">
                <a14:useLocalDpi xmlns:a14="http://schemas.microsoft.com/office/drawing/2010/main" val="0"/>
              </a:ext>
            </a:extLst>
          </a:blip>
          <a:srcRect t="-14719" b="-14719"/>
          <a:stretch>
            <a:fillRect/>
          </a:stretch>
        </p:blipFill>
        <p:spPr>
          <a:xfrm>
            <a:off x="5445780" y="3751669"/>
            <a:ext cx="3394216" cy="3353912"/>
          </a:xfrm>
          <a:prstGeom prst="rect">
            <a:avLst/>
          </a:prstGeom>
        </p:spPr>
      </p:pic>
      <p:pic>
        <p:nvPicPr>
          <p:cNvPr id="6" name="Content Placeholder 4" descr="Screenshot 2019-12-28 12.33.22.png"/>
          <p:cNvPicPr>
            <a:picLocks noChangeAspect="1"/>
          </p:cNvPicPr>
          <p:nvPr/>
        </p:nvPicPr>
        <p:blipFill>
          <a:blip r:embed="rId5">
            <a:extLst>
              <a:ext uri="{28A0092B-C50C-407E-A947-70E740481C1C}">
                <a14:useLocalDpi xmlns:a14="http://schemas.microsoft.com/office/drawing/2010/main" val="0"/>
              </a:ext>
            </a:extLst>
          </a:blip>
          <a:srcRect t="-24818" b="-24818"/>
          <a:stretch>
            <a:fillRect/>
          </a:stretch>
        </p:blipFill>
        <p:spPr>
          <a:xfrm>
            <a:off x="457200" y="3042692"/>
            <a:ext cx="4038600" cy="4525963"/>
          </a:xfrm>
          <a:prstGeom prst="rect">
            <a:avLst/>
          </a:prstGeom>
        </p:spPr>
      </p:pic>
    </p:spTree>
    <p:extLst>
      <p:ext uri="{BB962C8B-B14F-4D97-AF65-F5344CB8AC3E}">
        <p14:creationId xmlns:p14="http://schemas.microsoft.com/office/powerpoint/2010/main" val="145158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(New) Models of Diversion</a:t>
            </a:r>
          </a:p>
        </p:txBody>
      </p:sp>
      <p:sp>
        <p:nvSpPr>
          <p:cNvPr id="3" name="Content Placeholder 2"/>
          <p:cNvSpPr>
            <a:spLocks noGrp="1"/>
          </p:cNvSpPr>
          <p:nvPr>
            <p:ph sz="half" idx="1"/>
          </p:nvPr>
        </p:nvSpPr>
        <p:spPr/>
        <p:txBody>
          <a:bodyPr>
            <a:normAutofit fontScale="77500" lnSpcReduction="20000"/>
          </a:bodyPr>
          <a:lstStyle/>
          <a:p>
            <a:r>
              <a:rPr lang="en-US" b="1" dirty="0">
                <a:latin typeface="Garamond"/>
                <a:cs typeface="Garamond"/>
              </a:rPr>
              <a:t>Pre-arrest/street diversion schemes </a:t>
            </a:r>
            <a:r>
              <a:rPr lang="mr-IN" dirty="0">
                <a:latin typeface="Garamond"/>
                <a:cs typeface="Garamond"/>
              </a:rPr>
              <a:t>–</a:t>
            </a:r>
            <a:r>
              <a:rPr lang="en-US" dirty="0">
                <a:latin typeface="Garamond"/>
                <a:cs typeface="Garamond"/>
              </a:rPr>
              <a:t> Avon and Somerset’s </a:t>
            </a:r>
            <a:r>
              <a:rPr lang="en-US" i="1" dirty="0">
                <a:latin typeface="Garamond"/>
                <a:cs typeface="Garamond"/>
              </a:rPr>
              <a:t>Drug Education </a:t>
            </a:r>
            <a:r>
              <a:rPr lang="en-US" i="1" dirty="0" err="1">
                <a:latin typeface="Garamond"/>
                <a:cs typeface="Garamond"/>
              </a:rPr>
              <a:t>Programme</a:t>
            </a:r>
            <a:r>
              <a:rPr lang="en-US" dirty="0">
                <a:latin typeface="Garamond"/>
                <a:cs typeface="Garamond"/>
              </a:rPr>
              <a:t> and Thames Valley’s </a:t>
            </a:r>
            <a:r>
              <a:rPr lang="en-US" i="1" dirty="0">
                <a:latin typeface="Garamond"/>
                <a:cs typeface="Garamond"/>
              </a:rPr>
              <a:t>Drugs Diversion Scheme Pilot</a:t>
            </a:r>
            <a:endParaRPr lang="en-GB" i="1" dirty="0">
              <a:latin typeface="Garamond"/>
              <a:cs typeface="Garamond"/>
            </a:endParaRPr>
          </a:p>
          <a:p>
            <a:r>
              <a:rPr lang="en-US" b="1" dirty="0">
                <a:latin typeface="Garamond"/>
                <a:cs typeface="Garamond"/>
              </a:rPr>
              <a:t>Deferred prosecution schemes</a:t>
            </a:r>
            <a:r>
              <a:rPr lang="en-US" dirty="0">
                <a:latin typeface="Garamond"/>
                <a:cs typeface="Garamond"/>
              </a:rPr>
              <a:t> </a:t>
            </a:r>
            <a:r>
              <a:rPr lang="mr-IN" dirty="0">
                <a:latin typeface="Garamond"/>
                <a:cs typeface="Garamond"/>
              </a:rPr>
              <a:t>–</a:t>
            </a:r>
            <a:r>
              <a:rPr lang="en-US" dirty="0">
                <a:latin typeface="Garamond"/>
                <a:cs typeface="Garamond"/>
              </a:rPr>
              <a:t> West Midland’s </a:t>
            </a:r>
            <a:r>
              <a:rPr lang="en-US" i="1" dirty="0">
                <a:latin typeface="Garamond"/>
                <a:cs typeface="Garamond"/>
              </a:rPr>
              <a:t>Turning Point</a:t>
            </a:r>
            <a:r>
              <a:rPr lang="en-US" dirty="0">
                <a:latin typeface="Garamond"/>
                <a:cs typeface="Garamond"/>
              </a:rPr>
              <a:t>, Durham’s </a:t>
            </a:r>
            <a:r>
              <a:rPr lang="en-US" i="1" dirty="0">
                <a:latin typeface="Garamond"/>
                <a:cs typeface="Garamond"/>
              </a:rPr>
              <a:t>Checkpoint</a:t>
            </a:r>
            <a:r>
              <a:rPr lang="en-US" dirty="0">
                <a:latin typeface="Garamond"/>
                <a:cs typeface="Garamond"/>
              </a:rPr>
              <a:t>, Avon and Somerset’s </a:t>
            </a:r>
            <a:r>
              <a:rPr lang="en-US" i="1" dirty="0">
                <a:latin typeface="Garamond"/>
                <a:cs typeface="Garamond"/>
              </a:rPr>
              <a:t>Call-In</a:t>
            </a:r>
            <a:r>
              <a:rPr lang="en-US" dirty="0">
                <a:latin typeface="Garamond"/>
                <a:cs typeface="Garamond"/>
              </a:rPr>
              <a:t>, Cleveland’s </a:t>
            </a:r>
            <a:r>
              <a:rPr lang="en-US" i="1" dirty="0">
                <a:latin typeface="Garamond"/>
                <a:cs typeface="Garamond"/>
              </a:rPr>
              <a:t>Divert</a:t>
            </a:r>
            <a:r>
              <a:rPr lang="en-US" dirty="0">
                <a:latin typeface="Garamond"/>
                <a:cs typeface="Garamond"/>
              </a:rPr>
              <a:t>, North Wales’ </a:t>
            </a:r>
            <a:r>
              <a:rPr lang="en-US" i="1" dirty="0">
                <a:latin typeface="Garamond"/>
                <a:cs typeface="Garamond"/>
              </a:rPr>
              <a:t>Checkpoint </a:t>
            </a:r>
            <a:r>
              <a:rPr lang="en-US" i="1" dirty="0" err="1">
                <a:latin typeface="Garamond"/>
                <a:cs typeface="Garamond"/>
              </a:rPr>
              <a:t>Cymru</a:t>
            </a:r>
            <a:r>
              <a:rPr lang="en-US" i="1" dirty="0">
                <a:latin typeface="Garamond"/>
                <a:cs typeface="Garamond"/>
              </a:rPr>
              <a:t> </a:t>
            </a:r>
            <a:r>
              <a:rPr lang="en-US" dirty="0">
                <a:latin typeface="Garamond"/>
                <a:cs typeface="Garamond"/>
              </a:rPr>
              <a:t>and Thames Valley’s </a:t>
            </a:r>
            <a:r>
              <a:rPr lang="en-US" i="1" dirty="0">
                <a:latin typeface="Garamond"/>
                <a:cs typeface="Garamond"/>
              </a:rPr>
              <a:t>Drugs Diversion Scheme Pilot</a:t>
            </a:r>
          </a:p>
          <a:p>
            <a:r>
              <a:rPr lang="en-US" b="1" dirty="0">
                <a:latin typeface="Garamond"/>
                <a:cs typeface="Garamond"/>
              </a:rPr>
              <a:t>Custody intervention schemes</a:t>
            </a:r>
            <a:r>
              <a:rPr lang="en-US" dirty="0">
                <a:latin typeface="Garamond"/>
                <a:cs typeface="Garamond"/>
              </a:rPr>
              <a:t> </a:t>
            </a:r>
            <a:r>
              <a:rPr lang="mr-IN" dirty="0">
                <a:latin typeface="Garamond"/>
                <a:cs typeface="Garamond"/>
              </a:rPr>
              <a:t>–</a:t>
            </a:r>
            <a:r>
              <a:rPr lang="en-US" dirty="0">
                <a:latin typeface="Garamond"/>
                <a:cs typeface="Garamond"/>
              </a:rPr>
              <a:t> the Metropolitan Police’s </a:t>
            </a:r>
            <a:r>
              <a:rPr lang="en-US" i="1" dirty="0">
                <a:latin typeface="Garamond"/>
                <a:cs typeface="Garamond"/>
              </a:rPr>
              <a:t>DIVERT</a:t>
            </a:r>
          </a:p>
        </p:txBody>
      </p:sp>
      <p:pic>
        <p:nvPicPr>
          <p:cNvPr id="6" name="Content Placeholder 5"/>
          <p:cNvPicPr>
            <a:picLocks noGrp="1" noChangeAspect="1"/>
          </p:cNvPicPr>
          <p:nvPr>
            <p:ph sz="half" idx="2"/>
          </p:nvPr>
        </p:nvPicPr>
        <p:blipFill>
          <a:blip r:embed="rId2"/>
          <a:srcRect l="16538" r="16538"/>
          <a:stretch>
            <a:fillRect/>
          </a:stretch>
        </p:blipFill>
        <p:spPr/>
      </p:pic>
    </p:spTree>
    <p:extLst>
      <p:ext uri="{BB962C8B-B14F-4D97-AF65-F5344CB8AC3E}">
        <p14:creationId xmlns:p14="http://schemas.microsoft.com/office/powerpoint/2010/main" val="109534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aramond"/>
                <a:cs typeface="Garamond"/>
              </a:rPr>
              <a:t>Research Methods</a:t>
            </a:r>
          </a:p>
        </p:txBody>
      </p:sp>
      <p:sp>
        <p:nvSpPr>
          <p:cNvPr id="3" name="Content Placeholder 2"/>
          <p:cNvSpPr>
            <a:spLocks noGrp="1"/>
          </p:cNvSpPr>
          <p:nvPr>
            <p:ph sz="half" idx="1"/>
          </p:nvPr>
        </p:nvSpPr>
        <p:spPr/>
        <p:txBody>
          <a:bodyPr>
            <a:normAutofit fontScale="77500" lnSpcReduction="20000"/>
          </a:bodyPr>
          <a:lstStyle/>
          <a:p>
            <a:pPr lvl="0"/>
            <a:r>
              <a:rPr lang="en-US" dirty="0">
                <a:latin typeface="Garamond"/>
                <a:cs typeface="Garamond"/>
              </a:rPr>
              <a:t>Interviews with police experts and the key actors behind the development and implementation of innovation and reform in the policing of drugs (n=73) </a:t>
            </a:r>
          </a:p>
          <a:p>
            <a:pPr lvl="0"/>
            <a:endParaRPr lang="en-GB" sz="1300" dirty="0">
              <a:latin typeface="Garamond"/>
              <a:cs typeface="Garamond"/>
            </a:endParaRPr>
          </a:p>
          <a:p>
            <a:pPr lvl="0"/>
            <a:r>
              <a:rPr lang="en-US" dirty="0">
                <a:latin typeface="Garamond"/>
                <a:cs typeface="Garamond"/>
              </a:rPr>
              <a:t>Interviews with non-police experts on drug laws and drug policy </a:t>
            </a:r>
            <a:r>
              <a:rPr lang="en-US">
                <a:latin typeface="Garamond"/>
                <a:cs typeface="Garamond"/>
              </a:rPr>
              <a:t>reform (n=8</a:t>
            </a:r>
            <a:r>
              <a:rPr lang="en-US" dirty="0">
                <a:latin typeface="Garamond"/>
                <a:cs typeface="Garamond"/>
              </a:rPr>
              <a:t>)</a:t>
            </a:r>
          </a:p>
          <a:p>
            <a:pPr lvl="0"/>
            <a:endParaRPr lang="en-GB" sz="1300" dirty="0">
              <a:latin typeface="Garamond"/>
              <a:cs typeface="Garamond"/>
            </a:endParaRPr>
          </a:p>
          <a:p>
            <a:r>
              <a:rPr lang="en-US" dirty="0">
                <a:latin typeface="Garamond"/>
                <a:cs typeface="Garamond"/>
              </a:rPr>
              <a:t>Content and discourse analysis of Police and Crime Plans and drug strategy documents</a:t>
            </a:r>
          </a:p>
          <a:p>
            <a:pPr lvl="0"/>
            <a:endParaRPr lang="en-GB" sz="1300" dirty="0">
              <a:latin typeface="Garamond"/>
              <a:cs typeface="Garamond"/>
            </a:endParaRPr>
          </a:p>
          <a:p>
            <a:pPr lvl="0"/>
            <a:r>
              <a:rPr lang="en-US" dirty="0">
                <a:latin typeface="Garamond"/>
                <a:cs typeface="Garamond"/>
              </a:rPr>
              <a:t>National survey of police forces</a:t>
            </a:r>
          </a:p>
        </p:txBody>
      </p:sp>
      <p:pic>
        <p:nvPicPr>
          <p:cNvPr id="5" name="Content Placeholder 4"/>
          <p:cNvPicPr>
            <a:picLocks noGrp="1" noChangeAspect="1"/>
          </p:cNvPicPr>
          <p:nvPr>
            <p:ph sz="half" idx="2"/>
          </p:nvPr>
        </p:nvPicPr>
        <p:blipFill>
          <a:blip r:embed="rId2"/>
          <a:srcRect l="-5215" r="-5215"/>
          <a:stretch>
            <a:fillRect/>
          </a:stretch>
        </p:blipFill>
        <p:spPr/>
      </p:pic>
    </p:spTree>
    <p:extLst>
      <p:ext uri="{BB962C8B-B14F-4D97-AF65-F5344CB8AC3E}">
        <p14:creationId xmlns:p14="http://schemas.microsoft.com/office/powerpoint/2010/main" val="3898408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1747</TotalTime>
  <Words>3797</Words>
  <Application>Microsoft Office PowerPoint</Application>
  <PresentationFormat>On-screen Show (4:3)</PresentationFormat>
  <Paragraphs>116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Garamond</vt:lpstr>
      <vt:lpstr>Office Theme</vt:lpstr>
      <vt:lpstr>Drugs Policing and Harm Reduction  in England &amp; Wales</vt:lpstr>
      <vt:lpstr>Harm Reduction Policing</vt:lpstr>
      <vt:lpstr>How Can The Police Save Lives? Krupanski (2018)</vt:lpstr>
      <vt:lpstr>Policing Retail Drug Markets Stevens (2013)</vt:lpstr>
      <vt:lpstr>Alternatives to Arrest and Prison Caulkins and Reuter (2017, p113)</vt:lpstr>
      <vt:lpstr>Does it Work? Krupanski (2018, pp5-6)</vt:lpstr>
      <vt:lpstr>PowerPoint Presentation</vt:lpstr>
      <vt:lpstr>(New) Models of Diversion</vt:lpstr>
      <vt:lpstr>Research Methods</vt:lpstr>
      <vt:lpstr>Rationale</vt:lpstr>
      <vt:lpstr>Pushing the Boundaries</vt:lpstr>
      <vt:lpstr>Driven Individuals Drive Change</vt:lpstr>
      <vt:lpstr>Personal Circumstances and Professional Opportunities</vt:lpstr>
      <vt:lpstr>Turning Points</vt:lpstr>
      <vt:lpstr>Budget Cuts, Demand Management and Evidence-Based Policing</vt:lpstr>
      <vt:lpstr>Target Culture</vt:lpstr>
      <vt:lpstr>National Trends, Priorities  and Agendas</vt:lpstr>
      <vt:lpstr>Challenges</vt:lpstr>
      <vt:lpstr>Getting Buy-In</vt:lpstr>
      <vt:lpstr>Cultural Stasis and Resistance</vt:lpstr>
      <vt:lpstr>Pragmatism, Persuasion  and Personality</vt:lpstr>
      <vt:lpstr>Education and Knowledge Exchange</vt:lpstr>
      <vt:lpstr>Recovery Stories</vt:lpstr>
      <vt:lpstr>Recommendations for Reform Krupanski (2018, p6)</vt:lpstr>
    </vt:vector>
  </TitlesOfParts>
  <Company>University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Directions in Drugs Policing</dc:title>
  <dc:creator>Matthew Bacon</dc:creator>
  <cp:lastModifiedBy>Boyle, Monica</cp:lastModifiedBy>
  <cp:revision>100</cp:revision>
  <dcterms:created xsi:type="dcterms:W3CDTF">2019-03-11T09:20:58Z</dcterms:created>
  <dcterms:modified xsi:type="dcterms:W3CDTF">2020-01-21T11:55:33Z</dcterms:modified>
</cp:coreProperties>
</file>