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328" r:id="rId3"/>
    <p:sldId id="329" r:id="rId4"/>
    <p:sldId id="327" r:id="rId5"/>
    <p:sldId id="326" r:id="rId6"/>
    <p:sldId id="321" r:id="rId7"/>
    <p:sldId id="332" r:id="rId8"/>
    <p:sldId id="335" r:id="rId9"/>
    <p:sldId id="336" r:id="rId10"/>
    <p:sldId id="330" r:id="rId11"/>
    <p:sldId id="334" r:id="rId12"/>
    <p:sldId id="316" r:id="rId13"/>
  </p:sldIdLst>
  <p:sldSz cx="9144000" cy="6858000" type="screen4x3"/>
  <p:notesSz cx="6797675" cy="9926638"/>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47">
          <p15:clr>
            <a:srgbClr val="A4A3A4"/>
          </p15:clr>
        </p15:guide>
        <p15:guide id="2" pos="290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9" autoAdjust="0"/>
    <p:restoredTop sz="94660"/>
  </p:normalViewPr>
  <p:slideViewPr>
    <p:cSldViewPr snapToGrid="0" snapToObjects="1">
      <p:cViewPr varScale="1">
        <p:scale>
          <a:sx n="114" d="100"/>
          <a:sy n="114" d="100"/>
        </p:scale>
        <p:origin x="1392" y="102"/>
      </p:cViewPr>
      <p:guideLst>
        <p:guide orient="horz" pos="4047"/>
        <p:guide pos="290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68C4906-C9C9-46FF-A341-7486CCEF5CAF}" type="datetimeFigureOut">
              <a:rPr lang="en-GB" smtClean="0"/>
              <a:t>03/09/2020</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22AA6D5-4CC5-46C5-9BB4-970B30A433A1}" type="slidenum">
              <a:rPr lang="en-GB" smtClean="0"/>
              <a:t>‹#›</a:t>
            </a:fld>
            <a:endParaRPr lang="en-GB"/>
          </a:p>
        </p:txBody>
      </p:sp>
    </p:spTree>
    <p:extLst>
      <p:ext uri="{BB962C8B-B14F-4D97-AF65-F5344CB8AC3E}">
        <p14:creationId xmlns:p14="http://schemas.microsoft.com/office/powerpoint/2010/main" val="1647028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9752B05-90C9-49F0-A039-E3AEE6E7B062}" type="datetimeFigureOut">
              <a:rPr lang="en-GB" smtClean="0"/>
              <a:t>03/09/2020</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900F219-D738-467C-B534-489779F70CC9}" type="slidenum">
              <a:rPr lang="en-GB" smtClean="0"/>
              <a:t>‹#›</a:t>
            </a:fld>
            <a:endParaRPr lang="en-GB"/>
          </a:p>
        </p:txBody>
      </p:sp>
    </p:spTree>
    <p:extLst>
      <p:ext uri="{BB962C8B-B14F-4D97-AF65-F5344CB8AC3E}">
        <p14:creationId xmlns:p14="http://schemas.microsoft.com/office/powerpoint/2010/main" val="3954171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7C73846-8F9E-4618-B936-59F30220995D}" type="datetimeFigureOut">
              <a:rPr lang="en-US"/>
              <a:pPr>
                <a:defRPr/>
              </a:pPr>
              <a:t>9/3/2020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71BB78B9-41E1-45E0-9596-B02AEF4C4339}" type="slidenum">
              <a:rPr lang="en-US" altLang="en-US"/>
              <a:pPr>
                <a:defRPr/>
              </a:pPr>
              <a:t>‹#›</a:t>
            </a:fld>
            <a:endParaRPr lang="en-US" altLang="en-US"/>
          </a:p>
        </p:txBody>
      </p:sp>
    </p:spTree>
    <p:extLst>
      <p:ext uri="{BB962C8B-B14F-4D97-AF65-F5344CB8AC3E}">
        <p14:creationId xmlns:p14="http://schemas.microsoft.com/office/powerpoint/2010/main" val="1885819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6592"/>
            <a:ext cx="8229600" cy="889144"/>
          </a:xfrm>
          <a:prstGeom prst="rect">
            <a:avLst/>
          </a:prstGeom>
        </p:spPr>
        <p:txBody>
          <a:bodyPr/>
          <a:lstStyle>
            <a:lvl1pPr algn="l">
              <a:defRPr sz="2800" b="1">
                <a:solidFill>
                  <a:schemeClr val="tx2">
                    <a:lumMod val="60000"/>
                    <a:lumOff val="40000"/>
                  </a:schemeClr>
                </a:solidFill>
                <a:latin typeface="Arial" charset="0"/>
                <a:ea typeface="Arial" charset="0"/>
                <a:cs typeface="Arial" charset="0"/>
              </a:defRPr>
            </a:lvl1pPr>
          </a:lstStyle>
          <a:p>
            <a:r>
              <a:rPr lang="en-GB" dirty="0"/>
              <a:t>Click to edit Master title style</a:t>
            </a:r>
            <a:endParaRPr lang="en-US" dirty="0"/>
          </a:p>
        </p:txBody>
      </p:sp>
      <p:sp>
        <p:nvSpPr>
          <p:cNvPr id="3" name="Content Placeholder 2"/>
          <p:cNvSpPr>
            <a:spLocks noGrp="1"/>
          </p:cNvSpPr>
          <p:nvPr>
            <p:ph idx="1"/>
          </p:nvPr>
        </p:nvSpPr>
        <p:spPr>
          <a:xfrm>
            <a:off x="457200" y="1309255"/>
            <a:ext cx="8229600" cy="4525963"/>
          </a:xfrm>
          <a:prstGeom prst="rect">
            <a:avLst/>
          </a:prstGeom>
        </p:spPr>
        <p:txBody>
          <a:bodyPr/>
          <a:lstStyle>
            <a:lvl1pPr>
              <a:defRPr>
                <a:latin typeface="Arial" charset="0"/>
                <a:ea typeface="Arial" charset="0"/>
                <a:cs typeface="Arial" charset="0"/>
              </a:defRPr>
            </a:lvl1pPr>
            <a:lvl2pPr>
              <a:defRPr>
                <a:latin typeface="Arial" charset="0"/>
                <a:ea typeface="Arial" charset="0"/>
                <a:cs typeface="Arial" charset="0"/>
              </a:defRPr>
            </a:lvl2pPr>
            <a:lvl3pPr>
              <a:defRPr>
                <a:latin typeface="Arial" charset="0"/>
                <a:ea typeface="Arial" charset="0"/>
                <a:cs typeface="Arial" charset="0"/>
              </a:defRPr>
            </a:lvl3pPr>
            <a:lvl4pPr>
              <a:defRPr>
                <a:latin typeface="Arial" charset="0"/>
                <a:ea typeface="Arial" charset="0"/>
                <a:cs typeface="Arial" charset="0"/>
              </a:defRPr>
            </a:lvl4pPr>
            <a:lvl5pPr>
              <a:defRPr>
                <a:latin typeface="Arial" charset="0"/>
                <a:ea typeface="Arial" charset="0"/>
                <a:cs typeface="Arial"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D303AE68-5D65-4151-B956-12401D31002B}" type="datetimeFigureOut">
              <a:rPr lang="en-US"/>
              <a:pPr>
                <a:defRPr/>
              </a:pPr>
              <a:t>9/3/2020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E15E0A9A-95A7-4A50-AE02-7CD38AC4C97E}" type="slidenum">
              <a:rPr lang="en-US" altLang="en-US"/>
              <a:pPr>
                <a:defRPr/>
              </a:pPr>
              <a:t>‹#›</a:t>
            </a:fld>
            <a:endParaRPr lang="en-US" altLang="en-US"/>
          </a:p>
        </p:txBody>
      </p:sp>
    </p:spTree>
    <p:extLst>
      <p:ext uri="{BB962C8B-B14F-4D97-AF65-F5344CB8AC3E}">
        <p14:creationId xmlns:p14="http://schemas.microsoft.com/office/powerpoint/2010/main" val="9352390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7" name="Picture 3" descr="wwsbackground.jp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5929313"/>
            <a:ext cx="6878638"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hatworksscotland.ac.uk/publications/local-solutions-to-local-problems-innovation-in-public-particip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1"/>
          <p:cNvSpPr txBox="1">
            <a:spLocks noChangeArrowheads="1"/>
          </p:cNvSpPr>
          <p:nvPr/>
        </p:nvSpPr>
        <p:spPr bwMode="auto">
          <a:xfrm>
            <a:off x="0" y="851973"/>
            <a:ext cx="914400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dirty="0">
                <a:solidFill>
                  <a:schemeClr val="tx2">
                    <a:lumMod val="60000"/>
                    <a:lumOff val="40000"/>
                  </a:schemeClr>
                </a:solidFill>
              </a:rPr>
              <a:t> </a:t>
            </a:r>
          </a:p>
          <a:p>
            <a:pPr algn="ctr" eaLnBrk="1" hangingPunct="1"/>
            <a:endParaRPr lang="en-GB" altLang="en-US" sz="2800" b="1" dirty="0">
              <a:solidFill>
                <a:schemeClr val="tx2">
                  <a:lumMod val="60000"/>
                  <a:lumOff val="40000"/>
                </a:schemeClr>
              </a:solidFill>
            </a:endParaRPr>
          </a:p>
          <a:p>
            <a:pPr algn="ctr" eaLnBrk="1" hangingPunct="1">
              <a:spcAft>
                <a:spcPts val="1200"/>
              </a:spcAft>
            </a:pPr>
            <a:r>
              <a:rPr lang="en-GB" sz="2800" b="1" dirty="0">
                <a:solidFill>
                  <a:schemeClr val="tx2">
                    <a:lumMod val="60000"/>
                    <a:lumOff val="40000"/>
                  </a:schemeClr>
                </a:solidFill>
              </a:rPr>
              <a:t>All Hands On: deliberative democratic </a:t>
            </a:r>
          </a:p>
          <a:p>
            <a:pPr algn="ctr" eaLnBrk="1" hangingPunct="1">
              <a:spcAft>
                <a:spcPts val="1200"/>
              </a:spcAft>
            </a:pPr>
            <a:r>
              <a:rPr lang="en-GB" sz="2800" b="1" dirty="0">
                <a:solidFill>
                  <a:schemeClr val="tx2">
                    <a:lumMod val="60000"/>
                    <a:lumOff val="40000"/>
                  </a:schemeClr>
                </a:solidFill>
              </a:rPr>
              <a:t>ideals, citizen participation, and the </a:t>
            </a:r>
          </a:p>
          <a:p>
            <a:pPr algn="ctr" eaLnBrk="1" hangingPunct="1">
              <a:spcAft>
                <a:spcPts val="1200"/>
              </a:spcAft>
            </a:pPr>
            <a:r>
              <a:rPr lang="en-GB" sz="2800" b="1" dirty="0">
                <a:solidFill>
                  <a:schemeClr val="tx2">
                    <a:lumMod val="60000"/>
                    <a:lumOff val="40000"/>
                  </a:schemeClr>
                </a:solidFill>
              </a:rPr>
              <a:t>practice of public service</a:t>
            </a:r>
          </a:p>
          <a:p>
            <a:pPr algn="ctr" eaLnBrk="1" hangingPunct="1"/>
            <a:endParaRPr lang="en-US" altLang="en-US" sz="2400" b="1" dirty="0"/>
          </a:p>
          <a:p>
            <a:pPr algn="ctr" eaLnBrk="1" hangingPunct="1"/>
            <a:r>
              <a:rPr lang="en-US" altLang="en-US" sz="2400" b="1" dirty="0">
                <a:solidFill>
                  <a:schemeClr val="accent1">
                    <a:lumMod val="75000"/>
                  </a:schemeClr>
                </a:solidFill>
              </a:rPr>
              <a:t>Dr Nick Bland</a:t>
            </a:r>
          </a:p>
          <a:p>
            <a:pPr algn="ctr" eaLnBrk="1" hangingPunct="1"/>
            <a:endParaRPr lang="en-US" altLang="en-US" sz="2000" dirty="0">
              <a:solidFill>
                <a:schemeClr val="accent1">
                  <a:lumMod val="75000"/>
                </a:schemeClr>
              </a:solidFill>
            </a:endParaRPr>
          </a:p>
          <a:p>
            <a:pPr algn="ctr" eaLnBrk="1" hangingPunct="1"/>
            <a:r>
              <a:rPr lang="en-US" altLang="en-US" dirty="0" err="1">
                <a:solidFill>
                  <a:schemeClr val="accent1">
                    <a:lumMod val="75000"/>
                  </a:schemeClr>
                </a:solidFill>
              </a:rPr>
              <a:t>SIPR</a:t>
            </a:r>
            <a:r>
              <a:rPr lang="en-US" altLang="en-US" dirty="0">
                <a:solidFill>
                  <a:schemeClr val="accent1">
                    <a:lumMod val="75000"/>
                  </a:schemeClr>
                </a:solidFill>
              </a:rPr>
              <a:t> Webinar &amp; Edinburgh Napier University </a:t>
            </a:r>
          </a:p>
          <a:p>
            <a:pPr algn="ctr" eaLnBrk="1" hangingPunct="1"/>
            <a:r>
              <a:rPr lang="en-US" altLang="en-US" dirty="0">
                <a:solidFill>
                  <a:schemeClr val="accent1">
                    <a:lumMod val="75000"/>
                  </a:schemeClr>
                </a:solidFill>
              </a:rPr>
              <a:t>Policing, Justice and Society Seminar Series</a:t>
            </a:r>
          </a:p>
          <a:p>
            <a:pPr algn="ctr" eaLnBrk="1" hangingPunct="1"/>
            <a:endParaRPr lang="en-GB" altLang="en-US" dirty="0">
              <a:solidFill>
                <a:schemeClr val="accent1">
                  <a:lumMod val="75000"/>
                </a:schemeClr>
              </a:solidFill>
            </a:endParaRPr>
          </a:p>
          <a:p>
            <a:pPr algn="ctr" eaLnBrk="1" hangingPunct="1"/>
            <a:r>
              <a:rPr lang="en-GB" altLang="en-US" dirty="0">
                <a:solidFill>
                  <a:schemeClr val="accent1">
                    <a:lumMod val="75000"/>
                  </a:schemeClr>
                </a:solidFill>
              </a:rPr>
              <a:t>2 September </a:t>
            </a:r>
            <a:r>
              <a:rPr lang="en-US" altLang="en-US" dirty="0">
                <a:solidFill>
                  <a:schemeClr val="accent1">
                    <a:lumMod val="75000"/>
                  </a:schemeClr>
                </a:solidFill>
              </a:rPr>
              <a:t>2020</a:t>
            </a:r>
          </a:p>
          <a:p>
            <a:pPr algn="ctr" eaLnBrk="1" hangingPunct="1"/>
            <a:endParaRPr lang="en-US" altLang="en-US" sz="1200" b="1" dirty="0"/>
          </a:p>
          <a:p>
            <a:pPr algn="ctr" eaLnBrk="1" hangingPunct="1"/>
            <a:endParaRPr lang="en-US" altLang="en-US" sz="24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711"/>
            <a:ext cx="8229600" cy="1143000"/>
          </a:xfrm>
        </p:spPr>
        <p:txBody>
          <a:bodyPr/>
          <a:lstStyle/>
          <a:p>
            <a:r>
              <a:rPr lang="en-GB" dirty="0">
                <a:latin typeface="Arial" panose="020B0604020202020204" pitchFamily="34" charset="0"/>
                <a:cs typeface="Arial" panose="020B0604020202020204" pitchFamily="34" charset="0"/>
              </a:rPr>
              <a:t>Deliberation in practice in policing</a:t>
            </a:r>
            <a:r>
              <a:rPr lang="en-GB" b="1" dirty="0">
                <a:solidFill>
                  <a:schemeClr val="tx2">
                    <a:lumMod val="60000"/>
                    <a:lumOff val="40000"/>
                  </a:schemeClr>
                </a:solidFill>
                <a:latin typeface="Arial" panose="020B0604020202020204" pitchFamily="34" charset="0"/>
                <a:cs typeface="Arial" panose="020B0604020202020204" pitchFamily="34" charset="0"/>
              </a:rPr>
              <a:t>: a </a:t>
            </a:r>
            <a:br>
              <a:rPr lang="en-GB" b="1" dirty="0">
                <a:solidFill>
                  <a:schemeClr val="tx2">
                    <a:lumMod val="60000"/>
                    <a:lumOff val="40000"/>
                  </a:schemeClr>
                </a:solidFill>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citizens’ jury </a:t>
            </a:r>
            <a:br>
              <a:rPr lang="en-GB" b="1" dirty="0">
                <a:solidFill>
                  <a:schemeClr val="tx2">
                    <a:lumMod val="60000"/>
                    <a:lumOff val="40000"/>
                  </a:schemeClr>
                </a:solidFill>
                <a:latin typeface="Arial" panose="020B0604020202020204" pitchFamily="34" charset="0"/>
                <a:cs typeface="Arial" panose="020B0604020202020204" pitchFamily="34" charset="0"/>
              </a:rPr>
            </a:br>
            <a:endParaRPr lang="en-GB" b="1" dirty="0">
              <a:solidFill>
                <a:schemeClr val="tx2">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GB" sz="2400" dirty="0">
                <a:latin typeface="Arial" panose="020B0604020202020204" pitchFamily="34" charset="0"/>
                <a:cs typeface="Arial" panose="020B0604020202020204" pitchFamily="34" charset="0"/>
              </a:rPr>
              <a:t>A collective problem: the future of a community-organised 5 November bonfire. A long-standing (decades) local tradition, and an expression of strong community identity.</a:t>
            </a:r>
          </a:p>
          <a:p>
            <a:r>
              <a:rPr lang="en-GB" sz="2400" dirty="0">
                <a:latin typeface="Arial" panose="020B0604020202020204" pitchFamily="34" charset="0"/>
                <a:cs typeface="Arial" panose="020B0604020202020204" pitchFamily="34" charset="0"/>
              </a:rPr>
              <a:t>Concerns from police, fire, council about event size, its organisation and safety. A breakdown in relations with the bonfire organisers.</a:t>
            </a:r>
          </a:p>
          <a:p>
            <a:r>
              <a:rPr lang="en-GB" sz="2400" dirty="0">
                <a:latin typeface="Arial" panose="020B0604020202020204" pitchFamily="34" charset="0"/>
                <a:cs typeface="Arial" panose="020B0604020202020204" pitchFamily="34" charset="0"/>
              </a:rPr>
              <a:t>Proposal for a citizens jury welcomed by all sides.</a:t>
            </a:r>
          </a:p>
          <a:p>
            <a:endParaRPr lang="en-GB" sz="24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hlinkClick r:id="rId2"/>
              </a:rPr>
              <a:t>http://whatworksscotland.ac.uk/publications/local-solutions-to-local-problems-innovation-in-public-participation/</a:t>
            </a:r>
            <a:endParaRPr lang="en-GB" sz="1600" dirty="0">
              <a:latin typeface="Arial" panose="020B0604020202020204" pitchFamily="34" charset="0"/>
              <a:cs typeface="Arial" panose="020B0604020202020204" pitchFamily="34" charset="0"/>
            </a:endParaRPr>
          </a:p>
          <a:p>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903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Emergent democratic professionalism? The impact of proximity and alignment</a:t>
            </a:r>
          </a:p>
        </p:txBody>
      </p:sp>
      <p:sp>
        <p:nvSpPr>
          <p:cNvPr id="3" name="Content Placeholder 2"/>
          <p:cNvSpPr>
            <a:spLocks noGrp="1"/>
          </p:cNvSpPr>
          <p:nvPr>
            <p:ph idx="1"/>
          </p:nvPr>
        </p:nvSpPr>
        <p:spPr>
          <a:xfrm>
            <a:off x="613064" y="1233864"/>
            <a:ext cx="8229600" cy="5414483"/>
          </a:xfrm>
        </p:spPr>
        <p:txBody>
          <a:bodyPr/>
          <a:lstStyle/>
          <a:p>
            <a:pPr marL="0" indent="0">
              <a:buNone/>
            </a:pPr>
            <a:r>
              <a:rPr lang="en-GB" sz="1800" i="1" dirty="0"/>
              <a:t>I was pleasantly surprised by the quality of the questions I was getting asked back… the questions that they asked were all pretty reasonable and structured and well thought out. (Police)</a:t>
            </a:r>
          </a:p>
          <a:p>
            <a:pPr marL="0" indent="0">
              <a:buNone/>
            </a:pPr>
            <a:endParaRPr lang="en-GB" sz="1800" i="1" dirty="0"/>
          </a:p>
          <a:p>
            <a:pPr marL="0" indent="0">
              <a:buNone/>
            </a:pPr>
            <a:r>
              <a:rPr lang="en-GB" sz="1800" i="1" dirty="0"/>
              <a:t>They were taking it quite seriously.  Yeah, I thought it might be more frivolous, you know, but I thought the jurors did well, they were taking things on board and mulling things over. (Council)</a:t>
            </a:r>
          </a:p>
          <a:p>
            <a:pPr marL="0" indent="0">
              <a:buNone/>
            </a:pPr>
            <a:endParaRPr lang="en-GB" sz="1800" i="1" dirty="0"/>
          </a:p>
          <a:p>
            <a:pPr marL="0" indent="0">
              <a:buNone/>
            </a:pPr>
            <a:r>
              <a:rPr lang="en-GB" sz="1800" i="1" dirty="0"/>
              <a:t>I've been at open public meetings and it can start to be a slanging match  …  I thought the way it </a:t>
            </a:r>
            <a:r>
              <a:rPr lang="en-GB" sz="1800" dirty="0"/>
              <a:t>[the jury]</a:t>
            </a:r>
            <a:r>
              <a:rPr lang="en-GB" sz="1800" i="1" dirty="0"/>
              <a:t> was conducted was good.  You got both sides, like myself, had a chance to speak (Council)</a:t>
            </a:r>
          </a:p>
          <a:p>
            <a:pPr marL="0" indent="0">
              <a:buNone/>
            </a:pPr>
            <a:endParaRPr lang="en-GB" sz="1800" i="1" dirty="0"/>
          </a:p>
          <a:p>
            <a:pPr marL="0" lvl="0" indent="0">
              <a:spcBef>
                <a:spcPct val="0"/>
              </a:spcBef>
              <a:buNone/>
            </a:pPr>
            <a:r>
              <a:rPr lang="en-GB" sz="1800" i="1" dirty="0">
                <a:solidFill>
                  <a:prstClr val="black"/>
                </a:solidFill>
              </a:rPr>
              <a:t>I suppose that was the biggest positive I saw in the specifics of it.  They hadn’t just gone, yes, it’s great that we’ve come together and organisers and the partners need to work better.  They were actually giving some practical examples of how that could, in the short term, manifest itself. (Police) </a:t>
            </a:r>
          </a:p>
          <a:p>
            <a:pPr marL="0" indent="0">
              <a:buNone/>
            </a:pPr>
            <a:endParaRPr lang="en-US" sz="2000" dirty="0"/>
          </a:p>
        </p:txBody>
      </p:sp>
    </p:spTree>
    <p:extLst>
      <p:ext uri="{BB962C8B-B14F-4D97-AF65-F5344CB8AC3E}">
        <p14:creationId xmlns:p14="http://schemas.microsoft.com/office/powerpoint/2010/main" val="3874398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Closing reflections: All Hands On</a:t>
            </a:r>
          </a:p>
        </p:txBody>
      </p:sp>
      <p:sp>
        <p:nvSpPr>
          <p:cNvPr id="3" name="Content Placeholder 2"/>
          <p:cNvSpPr>
            <a:spLocks noGrp="1"/>
          </p:cNvSpPr>
          <p:nvPr>
            <p:ph idx="1"/>
          </p:nvPr>
        </p:nvSpPr>
        <p:spPr/>
        <p:txBody>
          <a:bodyPr/>
          <a:lstStyle/>
          <a:p>
            <a:r>
              <a:rPr lang="en-US" sz="2400" dirty="0"/>
              <a:t>Are we close to completing a ‘first phase’: growing confidence and experience in the use of mini-publics</a:t>
            </a:r>
          </a:p>
          <a:p>
            <a:r>
              <a:rPr lang="en-US" sz="2400" dirty="0"/>
              <a:t>Are we ready to move to a wider system perspective; and to increase recognition and encouragement of democratic professionalism</a:t>
            </a:r>
          </a:p>
          <a:p>
            <a:r>
              <a:rPr lang="en-US" sz="2400" dirty="0"/>
              <a:t>Do contemporary conditions in policing support and encourage the </a:t>
            </a:r>
            <a:r>
              <a:rPr lang="en-US" sz="2400" dirty="0" err="1"/>
              <a:t>democratising</a:t>
            </a:r>
            <a:r>
              <a:rPr lang="en-US" sz="2400" dirty="0"/>
              <a:t> moves seen elsewhere? </a:t>
            </a:r>
          </a:p>
          <a:p>
            <a:r>
              <a:rPr lang="en-US" sz="2400" dirty="0"/>
              <a:t>Policing the </a:t>
            </a:r>
            <a:r>
              <a:rPr lang="en-US" sz="2400" dirty="0" err="1"/>
              <a:t>covid</a:t>
            </a:r>
            <a:r>
              <a:rPr lang="en-US" sz="2400" dirty="0"/>
              <a:t> crisis: an opportunity missed to use deliberation to ‘engage, explain, encourage’. </a:t>
            </a:r>
          </a:p>
          <a:p>
            <a:r>
              <a:rPr lang="en-US" sz="2400" dirty="0"/>
              <a:t>The role of academia – public engagement and understanding of research. The importance of evidence in the deliberative process. Using the experience as an expert witness in mini-publics.</a:t>
            </a:r>
          </a:p>
          <a:p>
            <a:endParaRPr lang="en-US" sz="2400" dirty="0"/>
          </a:p>
        </p:txBody>
      </p:sp>
    </p:spTree>
    <p:extLst>
      <p:ext uri="{BB962C8B-B14F-4D97-AF65-F5344CB8AC3E}">
        <p14:creationId xmlns:p14="http://schemas.microsoft.com/office/powerpoint/2010/main" val="990679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9517"/>
            <a:ext cx="8229600" cy="789054"/>
          </a:xfrm>
        </p:spPr>
        <p:txBody>
          <a:bodyPr/>
          <a:lstStyle/>
          <a:p>
            <a:r>
              <a:rPr lang="en-GB" b="1" dirty="0">
                <a:solidFill>
                  <a:schemeClr val="tx2">
                    <a:lumMod val="60000"/>
                    <a:lumOff val="40000"/>
                  </a:schemeClr>
                </a:solidFill>
                <a:latin typeface="Arial" panose="020B0604020202020204" pitchFamily="34" charset="0"/>
                <a:cs typeface="Arial" panose="020B0604020202020204" pitchFamily="34" charset="0"/>
              </a:rPr>
              <a:t>Democracy and citizen participation</a:t>
            </a:r>
            <a:endParaRPr lang="en-GB" dirty="0"/>
          </a:p>
        </p:txBody>
      </p:sp>
      <p:sp>
        <p:nvSpPr>
          <p:cNvPr id="3" name="Content Placeholder 2"/>
          <p:cNvSpPr>
            <a:spLocks noGrp="1"/>
          </p:cNvSpPr>
          <p:nvPr>
            <p:ph idx="1"/>
          </p:nvPr>
        </p:nvSpPr>
        <p:spPr>
          <a:xfrm>
            <a:off x="564777" y="1228869"/>
            <a:ext cx="8229600" cy="4525963"/>
          </a:xfrm>
        </p:spPr>
        <p:txBody>
          <a:bodyPr/>
          <a:lstStyle/>
          <a:p>
            <a:pPr marL="0" indent="0">
              <a:buNone/>
            </a:pPr>
            <a:r>
              <a:rPr lang="en-GB" sz="2000" dirty="0">
                <a:latin typeface="Arial" panose="020B0604020202020204" pitchFamily="34" charset="0"/>
                <a:cs typeface="Arial" panose="020B0604020202020204" pitchFamily="34" charset="0"/>
              </a:rPr>
              <a:t>The ambition</a:t>
            </a:r>
          </a:p>
          <a:p>
            <a:pPr marL="0" indent="0">
              <a:buNone/>
            </a:pPr>
            <a:r>
              <a:rPr lang="en-GB" sz="2000" dirty="0">
                <a:latin typeface="Arial" panose="020B0604020202020204" pitchFamily="34" charset="0"/>
                <a:cs typeface="Arial" panose="020B0604020202020204" pitchFamily="34" charset="0"/>
              </a:rPr>
              <a:t>“Democracy is simply the sharing of power to handle collective problems…to shape a common public life with others who are not the same as us” (</a:t>
            </a:r>
            <a:r>
              <a:rPr lang="en-GB" sz="2000" dirty="0" err="1">
                <a:latin typeface="Arial" panose="020B0604020202020204" pitchFamily="34" charset="0"/>
                <a:cs typeface="Arial" panose="020B0604020202020204" pitchFamily="34" charset="0"/>
              </a:rPr>
              <a:t>Dzur</a:t>
            </a:r>
            <a:r>
              <a:rPr lang="en-GB" sz="2000" dirty="0">
                <a:latin typeface="Arial" panose="020B0604020202020204" pitchFamily="34" charset="0"/>
                <a:cs typeface="Arial" panose="020B0604020202020204" pitchFamily="34" charset="0"/>
              </a:rPr>
              <a:t>, 2015) </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The (contemporary) challenge</a:t>
            </a:r>
          </a:p>
          <a:p>
            <a:pPr marL="0" indent="0">
              <a:buNone/>
            </a:pPr>
            <a:r>
              <a:rPr lang="en-GB" sz="2000" dirty="0">
                <a:latin typeface="Arial" panose="020B0604020202020204" pitchFamily="34" charset="0"/>
                <a:cs typeface="Arial" panose="020B0604020202020204" pitchFamily="34" charset="0"/>
              </a:rPr>
              <a:t>“The political elements in the constitution of the human being, those having to do with citizenship, are crowded to one side” (Dewey, 1927)</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 concern for greater public participation in decisions about shared issues, collective problems.</a:t>
            </a:r>
          </a:p>
          <a:p>
            <a:pPr marL="0" indent="0">
              <a:buNone/>
            </a:pP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4954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9517"/>
            <a:ext cx="8229600" cy="789054"/>
          </a:xfrm>
        </p:spPr>
        <p:txBody>
          <a:bodyPr/>
          <a:lstStyle/>
          <a:p>
            <a:r>
              <a:rPr lang="en-GB" sz="2800" b="1" dirty="0">
                <a:solidFill>
                  <a:schemeClr val="tx2">
                    <a:lumMod val="60000"/>
                    <a:lumOff val="40000"/>
                  </a:schemeClr>
                </a:solidFill>
                <a:latin typeface="Arial" panose="020B0604020202020204" pitchFamily="34" charset="0"/>
                <a:cs typeface="Arial" panose="020B0604020202020204" pitchFamily="34" charset="0"/>
              </a:rPr>
              <a:t>The deliberative turn: in theory</a:t>
            </a:r>
            <a:endParaRPr lang="en-GB" dirty="0"/>
          </a:p>
        </p:txBody>
      </p:sp>
      <p:sp>
        <p:nvSpPr>
          <p:cNvPr id="3" name="Content Placeholder 2"/>
          <p:cNvSpPr>
            <a:spLocks noGrp="1"/>
          </p:cNvSpPr>
          <p:nvPr>
            <p:ph idx="1"/>
          </p:nvPr>
        </p:nvSpPr>
        <p:spPr>
          <a:xfrm>
            <a:off x="457200" y="991518"/>
            <a:ext cx="8229600" cy="5234470"/>
          </a:xfrm>
        </p:spPr>
        <p:txBody>
          <a:bodyPr/>
          <a:lstStyle/>
          <a:p>
            <a:r>
              <a:rPr lang="en-GB" sz="2000" dirty="0">
                <a:latin typeface="Arial" panose="020B0604020202020204" pitchFamily="34" charset="0"/>
                <a:cs typeface="Arial" panose="020B0604020202020204" pitchFamily="34" charset="0"/>
              </a:rPr>
              <a:t>“Deliberative democracy is grounded in an ideal in which people come together, on the basis of </a:t>
            </a:r>
            <a:r>
              <a:rPr lang="en-GB" sz="2000" b="1" dirty="0">
                <a:latin typeface="Arial" panose="020B0604020202020204" pitchFamily="34" charset="0"/>
                <a:cs typeface="Arial" panose="020B0604020202020204" pitchFamily="34" charset="0"/>
              </a:rPr>
              <a:t>equal status and mutual respect</a:t>
            </a:r>
            <a:r>
              <a:rPr lang="en-GB" sz="2000" dirty="0">
                <a:latin typeface="Arial" panose="020B0604020202020204" pitchFamily="34" charset="0"/>
                <a:cs typeface="Arial" panose="020B0604020202020204" pitchFamily="34" charset="0"/>
              </a:rPr>
              <a:t>… we define deliberation to mean minimally </a:t>
            </a:r>
            <a:r>
              <a:rPr lang="en-GB" sz="2000" b="1" dirty="0">
                <a:latin typeface="Arial" panose="020B0604020202020204" pitchFamily="34" charset="0"/>
                <a:cs typeface="Arial" panose="020B0604020202020204" pitchFamily="34" charset="0"/>
              </a:rPr>
              <a:t>mutual communication </a:t>
            </a:r>
            <a:r>
              <a:rPr lang="en-GB" sz="2000" dirty="0">
                <a:latin typeface="Arial" panose="020B0604020202020204" pitchFamily="34" charset="0"/>
                <a:cs typeface="Arial" panose="020B0604020202020204" pitchFamily="34" charset="0"/>
              </a:rPr>
              <a:t>that involves weighing and reflecting on preferences, values and interests regarding matters of common concern” </a:t>
            </a:r>
          </a:p>
          <a:p>
            <a:pPr marL="400050" lvl="1" indent="0">
              <a:buNone/>
            </a:pPr>
            <a:r>
              <a:rPr lang="en-GB" sz="1600" dirty="0">
                <a:latin typeface="Arial" panose="020B0604020202020204" pitchFamily="34" charset="0"/>
                <a:cs typeface="Arial" panose="020B0604020202020204" pitchFamily="34" charset="0"/>
              </a:rPr>
              <a:t>(</a:t>
            </a:r>
            <a:r>
              <a:rPr lang="en-GB" sz="1600" dirty="0" err="1">
                <a:latin typeface="Arial" panose="020B0604020202020204" pitchFamily="34" charset="0"/>
                <a:cs typeface="Arial" panose="020B0604020202020204" pitchFamily="34" charset="0"/>
              </a:rPr>
              <a:t>Bachtiger</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Dryzek</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Mansbridge</a:t>
            </a:r>
            <a:r>
              <a:rPr lang="en-GB" sz="1600" dirty="0">
                <a:latin typeface="Arial" panose="020B0604020202020204" pitchFamily="34" charset="0"/>
                <a:cs typeface="Arial" panose="020B0604020202020204" pitchFamily="34" charset="0"/>
              </a:rPr>
              <a:t> and Warren, 2018)</a:t>
            </a:r>
          </a:p>
          <a:p>
            <a:endParaRPr lang="en-GB" sz="1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Concern for enhancing citizen participation in democratic decision-making: not just </a:t>
            </a:r>
            <a:r>
              <a:rPr lang="en-GB" sz="2000" b="1" dirty="0">
                <a:latin typeface="Arial" panose="020B0604020202020204" pitchFamily="34" charset="0"/>
                <a:cs typeface="Arial" panose="020B0604020202020204" pitchFamily="34" charset="0"/>
              </a:rPr>
              <a:t>how many </a:t>
            </a:r>
            <a:r>
              <a:rPr lang="en-GB" sz="2000" dirty="0">
                <a:latin typeface="Arial" panose="020B0604020202020204" pitchFamily="34" charset="0"/>
                <a:cs typeface="Arial" panose="020B0604020202020204" pitchFamily="34" charset="0"/>
              </a:rPr>
              <a:t>take part, but also </a:t>
            </a:r>
            <a:r>
              <a:rPr lang="en-GB" sz="2000" b="1" dirty="0">
                <a:latin typeface="Arial" panose="020B0604020202020204" pitchFamily="34" charset="0"/>
                <a:cs typeface="Arial" panose="020B0604020202020204" pitchFamily="34" charset="0"/>
              </a:rPr>
              <a:t>how well </a:t>
            </a:r>
            <a:r>
              <a:rPr lang="en-GB" sz="2000" dirty="0">
                <a:latin typeface="Arial" panose="020B0604020202020204" pitchFamily="34" charset="0"/>
                <a:cs typeface="Arial" panose="020B0604020202020204" pitchFamily="34" charset="0"/>
              </a:rPr>
              <a:t>they take part. </a:t>
            </a:r>
          </a:p>
          <a:p>
            <a:endParaRPr lang="en-GB" sz="1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The significance of deliberation: </a:t>
            </a:r>
          </a:p>
          <a:p>
            <a:pPr lvl="1"/>
            <a:r>
              <a:rPr lang="en-GB" sz="1600" dirty="0">
                <a:latin typeface="Arial" panose="020B0604020202020204" pitchFamily="34" charset="0"/>
                <a:cs typeface="Arial" panose="020B0604020202020204" pitchFamily="34" charset="0"/>
              </a:rPr>
              <a:t>moving from methods that capture aggregated expressions of individual </a:t>
            </a:r>
            <a:r>
              <a:rPr lang="en-GB" sz="1600" b="1" i="1" dirty="0">
                <a:latin typeface="Arial" panose="020B0604020202020204" pitchFamily="34" charset="0"/>
                <a:cs typeface="Arial" panose="020B0604020202020204" pitchFamily="34" charset="0"/>
              </a:rPr>
              <a:t>private preference</a:t>
            </a:r>
            <a:r>
              <a:rPr lang="en-GB" sz="1600" i="1" dirty="0">
                <a:latin typeface="Arial" panose="020B0604020202020204" pitchFamily="34" charset="0"/>
                <a:cs typeface="Arial" panose="020B0604020202020204" pitchFamily="34" charset="0"/>
              </a:rPr>
              <a:t> – </a:t>
            </a:r>
            <a:r>
              <a:rPr lang="en-GB" sz="1600" dirty="0">
                <a:latin typeface="Arial" panose="020B0604020202020204" pitchFamily="34" charset="0"/>
                <a:cs typeface="Arial" panose="020B0604020202020204" pitchFamily="34" charset="0"/>
              </a:rPr>
              <a:t>self-regarding</a:t>
            </a:r>
            <a:r>
              <a:rPr lang="en-GB" sz="1600" i="1"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(e.g. voting, opinion polls)</a:t>
            </a:r>
          </a:p>
          <a:p>
            <a:pPr lvl="1"/>
            <a:r>
              <a:rPr lang="en-GB" sz="1600" dirty="0">
                <a:latin typeface="Arial" panose="020B0604020202020204" pitchFamily="34" charset="0"/>
                <a:cs typeface="Arial" panose="020B0604020202020204" pitchFamily="34" charset="0"/>
              </a:rPr>
              <a:t>to methods that facilitate the exchange of public reason-giving, justifications for opinions, and enable consideration of </a:t>
            </a:r>
            <a:r>
              <a:rPr lang="en-GB" sz="1600" b="1" i="1" dirty="0">
                <a:latin typeface="Arial" panose="020B0604020202020204" pitchFamily="34" charset="0"/>
                <a:cs typeface="Arial" panose="020B0604020202020204" pitchFamily="34" charset="0"/>
              </a:rPr>
              <a:t>collective public interest </a:t>
            </a:r>
            <a:r>
              <a:rPr lang="en-GB" sz="1600" dirty="0">
                <a:latin typeface="Arial" panose="020B0604020202020204" pitchFamily="34" charset="0"/>
                <a:cs typeface="Arial" panose="020B0604020202020204" pitchFamily="34" charset="0"/>
              </a:rPr>
              <a:t>-‘other regarding’. </a:t>
            </a:r>
          </a:p>
          <a:p>
            <a:r>
              <a:rPr lang="en-GB" sz="2000" dirty="0">
                <a:latin typeface="Arial" panose="020B0604020202020204" pitchFamily="34" charset="0"/>
                <a:cs typeface="Arial" panose="020B0604020202020204" pitchFamily="34" charset="0"/>
              </a:rPr>
              <a:t>Not just </a:t>
            </a:r>
            <a:r>
              <a:rPr lang="en-GB" sz="2000" b="1" i="1" dirty="0">
                <a:latin typeface="Arial" panose="020B0604020202020204" pitchFamily="34" charset="0"/>
                <a:cs typeface="Arial" panose="020B0604020202020204" pitchFamily="34" charset="0"/>
              </a:rPr>
              <a:t>what</a:t>
            </a:r>
            <a:r>
              <a:rPr lang="en-GB" sz="2000" dirty="0">
                <a:latin typeface="Arial" panose="020B0604020202020204" pitchFamily="34" charset="0"/>
                <a:cs typeface="Arial" panose="020B0604020202020204" pitchFamily="34" charset="0"/>
              </a:rPr>
              <a:t> your view is but </a:t>
            </a:r>
            <a:r>
              <a:rPr lang="en-GB" sz="2000" b="1" i="1" dirty="0">
                <a:latin typeface="Arial" panose="020B0604020202020204" pitchFamily="34" charset="0"/>
                <a:cs typeface="Arial" panose="020B0604020202020204" pitchFamily="34" charset="0"/>
              </a:rPr>
              <a:t>why</a:t>
            </a:r>
            <a:r>
              <a:rPr lang="en-GB" sz="2000" dirty="0">
                <a:latin typeface="Arial" panose="020B0604020202020204" pitchFamily="34" charset="0"/>
                <a:cs typeface="Arial" panose="020B0604020202020204" pitchFamily="34" charset="0"/>
              </a:rPr>
              <a:t> you hold that view</a:t>
            </a:r>
          </a:p>
        </p:txBody>
      </p:sp>
    </p:spTree>
    <p:extLst>
      <p:ext uri="{BB962C8B-B14F-4D97-AF65-F5344CB8AC3E}">
        <p14:creationId xmlns:p14="http://schemas.microsoft.com/office/powerpoint/2010/main" val="2734385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tx2">
                    <a:lumMod val="60000"/>
                    <a:lumOff val="40000"/>
                  </a:schemeClr>
                </a:solidFill>
                <a:latin typeface="Arial" panose="020B0604020202020204" pitchFamily="34" charset="0"/>
                <a:cs typeface="Arial" panose="020B0604020202020204" pitchFamily="34" charset="0"/>
              </a:rPr>
              <a:t>Deliberative participation in practice</a:t>
            </a:r>
          </a:p>
        </p:txBody>
      </p:sp>
      <p:sp>
        <p:nvSpPr>
          <p:cNvPr id="3" name="Content Placeholder 2"/>
          <p:cNvSpPr>
            <a:spLocks noGrp="1"/>
          </p:cNvSpPr>
          <p:nvPr>
            <p:ph idx="1"/>
          </p:nvPr>
        </p:nvSpPr>
        <p:spPr>
          <a:xfrm>
            <a:off x="564777" y="1215736"/>
            <a:ext cx="8229600" cy="4525963"/>
          </a:xfrm>
        </p:spPr>
        <p:txBody>
          <a:bodyPr/>
          <a:lstStyle/>
          <a:p>
            <a:pPr marL="0" lvl="0" indent="0">
              <a:buNone/>
            </a:pPr>
            <a:r>
              <a:rPr lang="en-GB" sz="2000" dirty="0">
                <a:latin typeface="Arial" panose="020B0604020202020204" pitchFamily="34" charset="0"/>
                <a:cs typeface="Arial" panose="020B0604020202020204" pitchFamily="34" charset="0"/>
              </a:rPr>
              <a:t>Three key dimensions:</a:t>
            </a:r>
          </a:p>
          <a:p>
            <a:pPr lvl="0"/>
            <a:r>
              <a:rPr lang="en-GB" sz="2000" b="1" dirty="0">
                <a:latin typeface="Arial" panose="020B0604020202020204" pitchFamily="34" charset="0"/>
                <a:cs typeface="Arial" panose="020B0604020202020204" pitchFamily="34" charset="0"/>
              </a:rPr>
              <a:t>Participation</a:t>
            </a:r>
            <a:r>
              <a:rPr lang="en-GB" sz="2000" dirty="0">
                <a:latin typeface="Arial" panose="020B0604020202020204" pitchFamily="34" charset="0"/>
                <a:cs typeface="Arial" panose="020B0604020202020204" pitchFamily="34" charset="0"/>
              </a:rPr>
              <a:t>: a representative presence of community perspectives, selected randomly. This diversity is crucial to the success of the process of debate and deliberation.</a:t>
            </a:r>
          </a:p>
          <a:p>
            <a:pPr lvl="0"/>
            <a:endParaRPr lang="en-GB" sz="1100" dirty="0">
              <a:latin typeface="Arial" panose="020B0604020202020204" pitchFamily="34" charset="0"/>
              <a:cs typeface="Arial" panose="020B0604020202020204" pitchFamily="34" charset="0"/>
            </a:endParaRPr>
          </a:p>
          <a:p>
            <a:pPr lvl="0"/>
            <a:r>
              <a:rPr lang="en-GB" sz="2000" b="1" dirty="0">
                <a:latin typeface="Arial" panose="020B0604020202020204" pitchFamily="34" charset="0"/>
                <a:cs typeface="Arial" panose="020B0604020202020204" pitchFamily="34" charset="0"/>
              </a:rPr>
              <a:t>Deliberation</a:t>
            </a:r>
            <a:r>
              <a:rPr lang="en-GB" sz="2000" dirty="0">
                <a:latin typeface="Arial" panose="020B0604020202020204" pitchFamily="34" charset="0"/>
                <a:cs typeface="Arial" panose="020B0604020202020204" pitchFamily="34" charset="0"/>
              </a:rPr>
              <a:t>: process of informed debate and reasoned decision making. The key to deliberation quality is the </a:t>
            </a:r>
            <a:r>
              <a:rPr lang="en-GB" sz="2000" i="1" dirty="0">
                <a:latin typeface="Arial" panose="020B0604020202020204" pitchFamily="34" charset="0"/>
                <a:cs typeface="Arial" panose="020B0604020202020204" pitchFamily="34" charset="0"/>
              </a:rPr>
              <a:t>informed exchange of public reasons </a:t>
            </a:r>
            <a:r>
              <a:rPr lang="en-GB" sz="2000" dirty="0">
                <a:latin typeface="Arial" panose="020B0604020202020204" pitchFamily="34" charset="0"/>
                <a:cs typeface="Arial" panose="020B0604020202020204" pitchFamily="34" charset="0"/>
              </a:rPr>
              <a:t>as the basis for reaching conclusions. High quality facilitation to ensure reasoned debate.</a:t>
            </a:r>
          </a:p>
          <a:p>
            <a:pPr lvl="0"/>
            <a:endParaRPr lang="en-GB" sz="1100" dirty="0">
              <a:latin typeface="Arial" panose="020B0604020202020204" pitchFamily="34" charset="0"/>
              <a:cs typeface="Arial" panose="020B0604020202020204" pitchFamily="34" charset="0"/>
            </a:endParaRPr>
          </a:p>
          <a:p>
            <a:pPr lvl="0"/>
            <a:r>
              <a:rPr lang="en-GB" sz="2000" b="1" dirty="0">
                <a:latin typeface="Arial" panose="020B0604020202020204" pitchFamily="34" charset="0"/>
                <a:cs typeface="Arial" panose="020B0604020202020204" pitchFamily="34" charset="0"/>
              </a:rPr>
              <a:t>Empowerment</a:t>
            </a:r>
            <a:r>
              <a:rPr lang="en-GB" sz="2000" dirty="0">
                <a:latin typeface="Arial" panose="020B0604020202020204" pitchFamily="34" charset="0"/>
                <a:cs typeface="Arial" panose="020B0604020202020204" pitchFamily="34" charset="0"/>
              </a:rPr>
              <a:t>: it provides community members the opportunity to be involved in, have a stake in, problem-solving and the co-design of policy responses.</a:t>
            </a:r>
          </a:p>
          <a:p>
            <a:pPr marL="0" indent="0">
              <a:buNone/>
            </a:pPr>
            <a:r>
              <a:rPr lang="en-GB" sz="1800" dirty="0">
                <a:latin typeface="Arial" panose="020B0604020202020204" pitchFamily="34" charset="0"/>
                <a:cs typeface="Arial" panose="020B0604020202020204" pitchFamily="34" charset="0"/>
              </a:rPr>
              <a:t>(Elstub and </a:t>
            </a:r>
            <a:r>
              <a:rPr lang="en-GB" sz="1800" dirty="0" err="1">
                <a:latin typeface="Arial" panose="020B0604020202020204" pitchFamily="34" charset="0"/>
                <a:cs typeface="Arial" panose="020B0604020202020204" pitchFamily="34" charset="0"/>
              </a:rPr>
              <a:t>McLaverty</a:t>
            </a:r>
            <a:r>
              <a:rPr lang="en-GB" sz="1800" dirty="0">
                <a:latin typeface="Arial" panose="020B0604020202020204" pitchFamily="34" charset="0"/>
                <a:cs typeface="Arial" panose="020B0604020202020204" pitchFamily="34" charset="0"/>
              </a:rPr>
              <a:t>, 2014)</a:t>
            </a:r>
          </a:p>
          <a:p>
            <a:pPr lvl="0"/>
            <a:endParaRPr lang="en-GB" sz="2000" dirty="0">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9817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9634"/>
            <a:ext cx="8229600" cy="1143000"/>
          </a:xfrm>
        </p:spPr>
        <p:txBody>
          <a:bodyPr/>
          <a:lstStyle/>
          <a:p>
            <a:r>
              <a:rPr lang="en-GB" sz="2800" b="1" dirty="0">
                <a:solidFill>
                  <a:schemeClr val="tx2">
                    <a:lumMod val="60000"/>
                    <a:lumOff val="40000"/>
                  </a:schemeClr>
                </a:solidFill>
                <a:latin typeface="Arial" panose="020B0604020202020204" pitchFamily="34" charset="0"/>
                <a:cs typeface="Arial" panose="020B0604020202020204" pitchFamily="34" charset="0"/>
              </a:rPr>
              <a:t>The deliberative turn in practice</a:t>
            </a:r>
            <a:endParaRPr lang="en-GB" dirty="0"/>
          </a:p>
        </p:txBody>
      </p:sp>
      <p:sp>
        <p:nvSpPr>
          <p:cNvPr id="3" name="Content Placeholder 2"/>
          <p:cNvSpPr>
            <a:spLocks noGrp="1"/>
          </p:cNvSpPr>
          <p:nvPr>
            <p:ph idx="1"/>
          </p:nvPr>
        </p:nvSpPr>
        <p:spPr>
          <a:xfrm>
            <a:off x="457200" y="914464"/>
            <a:ext cx="8229600" cy="4525963"/>
          </a:xfrm>
        </p:spPr>
        <p:txBody>
          <a:bodyPr/>
          <a:lstStyle/>
          <a:p>
            <a:r>
              <a:rPr lang="en-GB" sz="2000" dirty="0">
                <a:latin typeface="Arial" panose="020B0604020202020204" pitchFamily="34" charset="0"/>
                <a:cs typeface="Arial" panose="020B0604020202020204" pitchFamily="34" charset="0"/>
              </a:rPr>
              <a:t>involving ‘lay’ citizens– not interest groups, lobbying organisations or representatives </a:t>
            </a:r>
          </a:p>
          <a:p>
            <a:r>
              <a:rPr lang="en-GB" sz="2000" dirty="0">
                <a:latin typeface="Arial" panose="020B0604020202020204" pitchFamily="34" charset="0"/>
                <a:cs typeface="Arial" panose="020B0604020202020204" pitchFamily="34" charset="0"/>
              </a:rPr>
              <a:t>going beyond conventional modes of engagement</a:t>
            </a:r>
          </a:p>
          <a:p>
            <a:r>
              <a:rPr lang="en-GB" sz="2000" dirty="0">
                <a:latin typeface="Arial" panose="020B0604020202020204" pitchFamily="34" charset="0"/>
                <a:cs typeface="Arial" panose="020B0604020202020204" pitchFamily="34" charset="0"/>
              </a:rPr>
              <a:t>using wide range of ‘mini-publics’ that facilitate deliberation</a:t>
            </a:r>
          </a:p>
          <a:p>
            <a:pPr marL="0" lvl="0" indent="0">
              <a:buNone/>
            </a:pPr>
            <a:r>
              <a:rPr lang="en-GB" sz="2000" dirty="0">
                <a:solidFill>
                  <a:prstClr val="black"/>
                </a:solidFill>
                <a:latin typeface="Arial" panose="020B0604020202020204" pitchFamily="34" charset="0"/>
                <a:cs typeface="Arial" panose="020B0604020202020204" pitchFamily="34" charset="0"/>
              </a:rPr>
              <a:t>Four key stages used in mini-publics: </a:t>
            </a:r>
          </a:p>
          <a:p>
            <a:pPr marL="857250" lvl="1" indent="-457200">
              <a:buFont typeface="+mj-lt"/>
              <a:buAutoNum type="arabicPeriod"/>
            </a:pPr>
            <a:r>
              <a:rPr lang="en-GB" sz="2000" dirty="0">
                <a:solidFill>
                  <a:prstClr val="black"/>
                </a:solidFill>
                <a:latin typeface="Arial" panose="020B0604020202020204" pitchFamily="34" charset="0"/>
                <a:cs typeface="Arial" panose="020B0604020202020204" pitchFamily="34" charset="0"/>
              </a:rPr>
              <a:t>Information and evidence giving </a:t>
            </a:r>
          </a:p>
          <a:p>
            <a:pPr marL="857250" lvl="1" indent="-457200">
              <a:buFont typeface="+mj-lt"/>
              <a:buAutoNum type="arabicPeriod"/>
            </a:pPr>
            <a:r>
              <a:rPr lang="en-GB" sz="2000" dirty="0">
                <a:solidFill>
                  <a:prstClr val="black"/>
                </a:solidFill>
                <a:latin typeface="Arial" panose="020B0604020202020204" pitchFamily="34" charset="0"/>
                <a:cs typeface="Arial" panose="020B0604020202020204" pitchFamily="34" charset="0"/>
              </a:rPr>
              <a:t>Reflection</a:t>
            </a:r>
          </a:p>
          <a:p>
            <a:pPr marL="857250" lvl="1" indent="-457200">
              <a:buFont typeface="+mj-lt"/>
              <a:buAutoNum type="arabicPeriod"/>
            </a:pPr>
            <a:r>
              <a:rPr lang="en-GB" sz="2000" dirty="0">
                <a:solidFill>
                  <a:prstClr val="black"/>
                </a:solidFill>
                <a:latin typeface="Arial" panose="020B0604020202020204" pitchFamily="34" charset="0"/>
                <a:cs typeface="Arial" panose="020B0604020202020204" pitchFamily="34" charset="0"/>
              </a:rPr>
              <a:t>Deliberation </a:t>
            </a:r>
          </a:p>
          <a:p>
            <a:pPr marL="857250" lvl="1" indent="-457200">
              <a:buFont typeface="+mj-lt"/>
              <a:buAutoNum type="arabicPeriod"/>
            </a:pPr>
            <a:r>
              <a:rPr lang="en-GB" sz="2000" dirty="0">
                <a:solidFill>
                  <a:prstClr val="black"/>
                </a:solidFill>
                <a:latin typeface="Arial" panose="020B0604020202020204" pitchFamily="34" charset="0"/>
                <a:cs typeface="Arial" panose="020B0604020202020204" pitchFamily="34" charset="0"/>
              </a:rPr>
              <a:t>Decision-making</a:t>
            </a:r>
          </a:p>
          <a:p>
            <a:pPr marL="457200" lvl="1"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966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deliberative turn in practice</a:t>
            </a:r>
          </a:p>
        </p:txBody>
      </p:sp>
      <p:sp>
        <p:nvSpPr>
          <p:cNvPr id="3" name="Content Placeholder 2"/>
          <p:cNvSpPr>
            <a:spLocks noGrp="1"/>
          </p:cNvSpPr>
          <p:nvPr>
            <p:ph idx="1"/>
          </p:nvPr>
        </p:nvSpPr>
        <p:spPr>
          <a:xfrm>
            <a:off x="457200" y="960912"/>
            <a:ext cx="8229600" cy="5057678"/>
          </a:xfrm>
        </p:spPr>
        <p:txBody>
          <a:bodyPr/>
          <a:lstStyle/>
          <a:p>
            <a:pPr marL="0" indent="0">
              <a:spcBef>
                <a:spcPts val="0"/>
              </a:spcBef>
              <a:buNone/>
            </a:pPr>
            <a:r>
              <a:rPr lang="en-GB" sz="1800" b="1" dirty="0"/>
              <a:t>The growing ‘wave’ of mini-publics to facilitate deliberative participation</a:t>
            </a:r>
          </a:p>
          <a:p>
            <a:pPr>
              <a:spcBef>
                <a:spcPts val="0"/>
              </a:spcBef>
            </a:pPr>
            <a:endParaRPr lang="en-GB" sz="1800" dirty="0"/>
          </a:p>
          <a:p>
            <a:pPr>
              <a:spcBef>
                <a:spcPts val="0"/>
              </a:spcBef>
            </a:pPr>
            <a:r>
              <a:rPr lang="en-GB" sz="1800" dirty="0"/>
              <a:t>Citizens Assembly of Ireland, 2016</a:t>
            </a:r>
          </a:p>
          <a:p>
            <a:pPr>
              <a:spcBef>
                <a:spcPts val="0"/>
              </a:spcBef>
            </a:pPr>
            <a:r>
              <a:rPr lang="en-GB" sz="1800" dirty="0"/>
              <a:t>Citizens’ Assembly on Brexit, 2017</a:t>
            </a:r>
          </a:p>
          <a:p>
            <a:pPr>
              <a:spcBef>
                <a:spcPts val="0"/>
              </a:spcBef>
            </a:pPr>
            <a:r>
              <a:rPr lang="en-GB" sz="1800" dirty="0"/>
              <a:t>Citizens’ Assembly on Social Care, 2018</a:t>
            </a:r>
          </a:p>
          <a:p>
            <a:pPr>
              <a:spcBef>
                <a:spcPts val="0"/>
              </a:spcBef>
            </a:pPr>
            <a:r>
              <a:rPr lang="en-GB" sz="1800" dirty="0"/>
              <a:t>Citizens’ Assembly for Northern Ireland, 2018</a:t>
            </a:r>
          </a:p>
          <a:p>
            <a:pPr lvl="1">
              <a:spcBef>
                <a:spcPts val="0"/>
              </a:spcBef>
            </a:pPr>
            <a:r>
              <a:rPr lang="en-GB" sz="1800" dirty="0"/>
              <a:t>Future of adult social care for the elderly</a:t>
            </a:r>
          </a:p>
          <a:p>
            <a:pPr indent="-285750">
              <a:spcBef>
                <a:spcPts val="0"/>
              </a:spcBef>
            </a:pPr>
            <a:r>
              <a:rPr lang="en-GB" sz="1800" dirty="0"/>
              <a:t>Climate Assembly UK, 2020</a:t>
            </a:r>
          </a:p>
          <a:p>
            <a:pPr indent="-285750">
              <a:spcBef>
                <a:spcPts val="0"/>
              </a:spcBef>
            </a:pPr>
            <a:r>
              <a:rPr lang="en-GB" sz="1800" dirty="0"/>
              <a:t>Local councils across England using local assemblies, 2019-2020</a:t>
            </a:r>
          </a:p>
          <a:p>
            <a:pPr marL="457200" lvl="1" indent="0">
              <a:spcBef>
                <a:spcPts val="0"/>
              </a:spcBef>
              <a:buNone/>
            </a:pPr>
            <a:endParaRPr lang="en-GB" sz="1800" dirty="0"/>
          </a:p>
          <a:p>
            <a:pPr marL="57150" indent="0">
              <a:spcBef>
                <a:spcPts val="0"/>
              </a:spcBef>
              <a:buNone/>
            </a:pPr>
            <a:r>
              <a:rPr lang="en-GB" sz="1800" dirty="0"/>
              <a:t>In Scotland</a:t>
            </a:r>
          </a:p>
          <a:p>
            <a:pPr>
              <a:spcBef>
                <a:spcPts val="0"/>
              </a:spcBef>
            </a:pPr>
            <a:r>
              <a:rPr lang="en-GB" sz="1800" dirty="0"/>
              <a:t>Citizens Juries on Realistic Medicine, 2019</a:t>
            </a:r>
          </a:p>
          <a:p>
            <a:pPr>
              <a:spcBef>
                <a:spcPts val="0"/>
              </a:spcBef>
            </a:pPr>
            <a:r>
              <a:rPr lang="en-GB" sz="1800" dirty="0"/>
              <a:t>Citizens Assembly of Scotland, 2019-2020</a:t>
            </a:r>
          </a:p>
          <a:p>
            <a:pPr>
              <a:spcBef>
                <a:spcPts val="0"/>
              </a:spcBef>
            </a:pPr>
            <a:r>
              <a:rPr lang="en-GB" sz="1800" dirty="0"/>
              <a:t>Scottish Climate Assembly, 2020-2021</a:t>
            </a:r>
          </a:p>
          <a:p>
            <a:pPr marL="0" indent="0">
              <a:spcBef>
                <a:spcPts val="0"/>
              </a:spcBef>
              <a:buNone/>
            </a:pPr>
            <a:br>
              <a:rPr lang="en-GB" sz="2800" dirty="0"/>
            </a:br>
            <a:endParaRPr lang="en-GB" sz="2800" dirty="0"/>
          </a:p>
        </p:txBody>
      </p:sp>
    </p:spTree>
    <p:extLst>
      <p:ext uri="{BB962C8B-B14F-4D97-AF65-F5344CB8AC3E}">
        <p14:creationId xmlns:p14="http://schemas.microsoft.com/office/powerpoint/2010/main" val="1894756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Concerns about deliberation in practice</a:t>
            </a:r>
          </a:p>
        </p:txBody>
      </p:sp>
      <p:sp>
        <p:nvSpPr>
          <p:cNvPr id="3" name="Content Placeholder 2"/>
          <p:cNvSpPr>
            <a:spLocks noGrp="1"/>
          </p:cNvSpPr>
          <p:nvPr>
            <p:ph idx="1"/>
          </p:nvPr>
        </p:nvSpPr>
        <p:spPr/>
        <p:txBody>
          <a:bodyPr/>
          <a:lstStyle/>
          <a:p>
            <a:r>
              <a:rPr lang="en-GB" sz="2000" dirty="0"/>
              <a:t>How effective are ‘one-off’ mini-publics in affecting decision-making (just isolated, unconnected ‘talking shops’?)</a:t>
            </a:r>
          </a:p>
          <a:p>
            <a:r>
              <a:rPr lang="en-GB" sz="2000" dirty="0"/>
              <a:t>Conventional decision-making and governance remain unaffected. Need for ‘strategies to make participatory forms of deliberation matter more’ (</a:t>
            </a:r>
            <a:r>
              <a:rPr lang="en-GB" sz="2000" dirty="0" err="1"/>
              <a:t>Papadopolous</a:t>
            </a:r>
            <a:r>
              <a:rPr lang="en-GB" sz="2000" dirty="0"/>
              <a:t>, 2012)</a:t>
            </a:r>
          </a:p>
          <a:p>
            <a:r>
              <a:rPr lang="en-GB" sz="2000" dirty="0"/>
              <a:t>Increasingly technocratic – a narrow focus on improving the design of deliberative forums and procedures</a:t>
            </a:r>
          </a:p>
          <a:p>
            <a:r>
              <a:rPr lang="en-GB" sz="2000" dirty="0"/>
              <a:t>An over emphasis on deliberative forums risks a neglect of the wider ‘deliberative system’ (Parkinson and </a:t>
            </a:r>
            <a:r>
              <a:rPr lang="en-GB" sz="2000" dirty="0" err="1"/>
              <a:t>Mansbridge</a:t>
            </a:r>
            <a:r>
              <a:rPr lang="en-GB" sz="2000" dirty="0"/>
              <a:t>, 2012), and the ‘participatory mainstream’ (Hendricks and </a:t>
            </a:r>
            <a:r>
              <a:rPr lang="en-GB" sz="2000" dirty="0" err="1"/>
              <a:t>Dzur</a:t>
            </a:r>
            <a:r>
              <a:rPr lang="en-GB" sz="2000" dirty="0"/>
              <a:t>, 2015) </a:t>
            </a:r>
          </a:p>
          <a:p>
            <a:r>
              <a:rPr lang="en-GB" sz="2000" dirty="0"/>
              <a:t>Assumes/allows a passive role for public servants; need for support and encouragement of emergent ‘democratic professionalism’ (</a:t>
            </a:r>
            <a:r>
              <a:rPr lang="en-GB" sz="2000" dirty="0" err="1"/>
              <a:t>Dzur</a:t>
            </a:r>
            <a:r>
              <a:rPr lang="en-GB" sz="2000" dirty="0"/>
              <a:t>, 2018) </a:t>
            </a:r>
          </a:p>
          <a:p>
            <a:endParaRPr lang="en-GB" dirty="0"/>
          </a:p>
          <a:p>
            <a:endParaRPr lang="en-GB" dirty="0"/>
          </a:p>
        </p:txBody>
      </p:sp>
    </p:spTree>
    <p:extLst>
      <p:ext uri="{BB962C8B-B14F-4D97-AF65-F5344CB8AC3E}">
        <p14:creationId xmlns:p14="http://schemas.microsoft.com/office/powerpoint/2010/main" val="3775344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Democratic professionals (</a:t>
            </a:r>
            <a:r>
              <a:rPr lang="en-GB" dirty="0" err="1"/>
              <a:t>Dzur</a:t>
            </a:r>
            <a:r>
              <a:rPr lang="en-GB" dirty="0"/>
              <a:t>, 2018)</a:t>
            </a:r>
          </a:p>
        </p:txBody>
      </p:sp>
      <p:sp>
        <p:nvSpPr>
          <p:cNvPr id="3" name="Content Placeholder 2"/>
          <p:cNvSpPr>
            <a:spLocks noGrp="1"/>
          </p:cNvSpPr>
          <p:nvPr>
            <p:ph idx="1"/>
          </p:nvPr>
        </p:nvSpPr>
        <p:spPr/>
        <p:txBody>
          <a:bodyPr/>
          <a:lstStyle/>
          <a:p>
            <a:pPr marL="0" indent="0">
              <a:buNone/>
            </a:pPr>
            <a:r>
              <a:rPr lang="en-GB" sz="2000" dirty="0"/>
              <a:t>Proximity: ‘bringing institutional and organisational practices closer to the public work already being done by citizens and community groups’</a:t>
            </a:r>
          </a:p>
          <a:p>
            <a:pPr marL="0" indent="0">
              <a:buNone/>
            </a:pPr>
            <a:endParaRPr lang="en-GB" sz="2000" dirty="0"/>
          </a:p>
          <a:p>
            <a:pPr marL="0" indent="0">
              <a:buNone/>
            </a:pPr>
            <a:r>
              <a:rPr lang="en-GB" sz="2000" dirty="0"/>
              <a:t>Alignment: ‘encourage co-ownership of problems…and seek out opportunities for collaborative work between laypeople and professionals’</a:t>
            </a:r>
          </a:p>
          <a:p>
            <a:pPr marL="0" indent="0">
              <a:buNone/>
            </a:pPr>
            <a:r>
              <a:rPr lang="en-GB" sz="2000" dirty="0"/>
              <a:t>(</a:t>
            </a:r>
            <a:r>
              <a:rPr lang="en-GB" sz="2000" dirty="0" err="1"/>
              <a:t>Dzur</a:t>
            </a:r>
            <a:r>
              <a:rPr lang="en-GB" sz="2000" dirty="0"/>
              <a:t>, 2018: 8-9)</a:t>
            </a:r>
          </a:p>
          <a:p>
            <a:pPr marL="0" indent="0">
              <a:buNone/>
            </a:pPr>
            <a:endParaRPr lang="en-GB" sz="2000" dirty="0"/>
          </a:p>
          <a:p>
            <a:pPr marL="0" indent="0">
              <a:buNone/>
            </a:pPr>
            <a:r>
              <a:rPr lang="en-GB" sz="2000" dirty="0"/>
              <a:t>‘The energy involved is… a slow burn…through load-bearing work fostering relations of proximity within classrooms, hallways, administrative offices…re-taken as civic spaces that refuse to be dominated by bureaucratic routines… getting close enough to see and understand others as fellow citizens’</a:t>
            </a:r>
          </a:p>
        </p:txBody>
      </p:sp>
    </p:spTree>
    <p:extLst>
      <p:ext uri="{BB962C8B-B14F-4D97-AF65-F5344CB8AC3E}">
        <p14:creationId xmlns:p14="http://schemas.microsoft.com/office/powerpoint/2010/main" val="1674570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The scope for democratisation and deliberation in policing: operationalising policing by consent</a:t>
            </a:r>
          </a:p>
        </p:txBody>
      </p:sp>
      <p:sp>
        <p:nvSpPr>
          <p:cNvPr id="3" name="Content Placeholder 2"/>
          <p:cNvSpPr>
            <a:spLocks noGrp="1"/>
          </p:cNvSpPr>
          <p:nvPr>
            <p:ph idx="1"/>
          </p:nvPr>
        </p:nvSpPr>
        <p:spPr/>
        <p:txBody>
          <a:bodyPr/>
          <a:lstStyle/>
          <a:p>
            <a:pPr marL="0" lvl="0" indent="0">
              <a:buNone/>
            </a:pPr>
            <a:r>
              <a:rPr lang="en-GB" sz="1800" dirty="0">
                <a:solidFill>
                  <a:prstClr val="black"/>
                </a:solidFill>
                <a:latin typeface="Arial" panose="020B0604020202020204" pitchFamily="34" charset="0"/>
                <a:cs typeface="Arial" panose="020B0604020202020204" pitchFamily="34" charset="0"/>
              </a:rPr>
              <a:t>UK research has consistently demonstrated the limitations of conventional institutions for police-public engagement (e.g. Harkin 2015, Bullock and Sindall, 2014, Mistry 2007, Elliott and Nicholls, 1996). Generally characterised:</a:t>
            </a:r>
            <a:endParaRPr lang="en-GB" sz="1000" dirty="0">
              <a:solidFill>
                <a:prstClr val="black"/>
              </a:solidFill>
              <a:latin typeface="Arial" panose="020B0604020202020204" pitchFamily="34" charset="0"/>
              <a:cs typeface="Arial" panose="020B0604020202020204" pitchFamily="34" charset="0"/>
            </a:endParaRPr>
          </a:p>
          <a:p>
            <a:pPr marL="0" lvl="0" indent="0">
              <a:buNone/>
            </a:pPr>
            <a:endParaRPr lang="en-GB" sz="1000" dirty="0">
              <a:solidFill>
                <a:prstClr val="black"/>
              </a:solidFill>
              <a:latin typeface="Arial" panose="020B0604020202020204" pitchFamily="34" charset="0"/>
              <a:cs typeface="Arial" panose="020B0604020202020204" pitchFamily="34" charset="0"/>
            </a:endParaRPr>
          </a:p>
          <a:p>
            <a:pPr lvl="0"/>
            <a:r>
              <a:rPr lang="en-GB" sz="1600" dirty="0">
                <a:solidFill>
                  <a:prstClr val="black"/>
                </a:solidFill>
                <a:latin typeface="Arial" panose="020B0604020202020204" pitchFamily="34" charset="0"/>
                <a:cs typeface="Arial" panose="020B0604020202020204" pitchFamily="34" charset="0"/>
              </a:rPr>
              <a:t>participation is often limited;</a:t>
            </a:r>
          </a:p>
          <a:p>
            <a:pPr lvl="0"/>
            <a:r>
              <a:rPr lang="en-GB" sz="1600" dirty="0">
                <a:solidFill>
                  <a:prstClr val="black"/>
                </a:solidFill>
                <a:latin typeface="Arial" panose="020B0604020202020204" pitchFamily="34" charset="0"/>
                <a:cs typeface="Arial" panose="020B0604020202020204" pitchFamily="34" charset="0"/>
              </a:rPr>
              <a:t>those who do participate are not representative of the breadth of local opinion and experience; tend to reflect particular sections of population</a:t>
            </a:r>
          </a:p>
          <a:p>
            <a:pPr lvl="0"/>
            <a:r>
              <a:rPr lang="en-GB" sz="1600" dirty="0">
                <a:solidFill>
                  <a:prstClr val="black"/>
                </a:solidFill>
                <a:latin typeface="Arial" panose="020B0604020202020204" pitchFamily="34" charset="0"/>
                <a:cs typeface="Arial" panose="020B0604020202020204" pitchFamily="34" charset="0"/>
              </a:rPr>
              <a:t>an asymmetry and </a:t>
            </a:r>
            <a:r>
              <a:rPr lang="en-GB" sz="1600" b="1" dirty="0">
                <a:solidFill>
                  <a:prstClr val="black"/>
                </a:solidFill>
                <a:latin typeface="Arial" panose="020B0604020202020204" pitchFamily="34" charset="0"/>
                <a:cs typeface="Arial" panose="020B0604020202020204" pitchFamily="34" charset="0"/>
              </a:rPr>
              <a:t>inequality of power and knowledge </a:t>
            </a:r>
            <a:r>
              <a:rPr lang="en-GB" sz="1600" dirty="0">
                <a:solidFill>
                  <a:prstClr val="black"/>
                </a:solidFill>
                <a:latin typeface="Arial" panose="020B0604020202020204" pitchFamily="34" charset="0"/>
                <a:cs typeface="Arial" panose="020B0604020202020204" pitchFamily="34" charset="0"/>
              </a:rPr>
              <a:t>that favours the police over the public;</a:t>
            </a:r>
          </a:p>
          <a:p>
            <a:pPr lvl="0"/>
            <a:r>
              <a:rPr lang="en-GB" sz="1600" dirty="0">
                <a:solidFill>
                  <a:prstClr val="black"/>
                </a:solidFill>
                <a:latin typeface="Arial" panose="020B0604020202020204" pitchFamily="34" charset="0"/>
                <a:cs typeface="Arial" panose="020B0604020202020204" pitchFamily="34" charset="0"/>
              </a:rPr>
              <a:t>involves communication and consultation initiated and controlled by the police, </a:t>
            </a:r>
          </a:p>
          <a:p>
            <a:pPr lvl="0"/>
            <a:r>
              <a:rPr lang="en-GB" sz="1600" dirty="0">
                <a:solidFill>
                  <a:prstClr val="black"/>
                </a:solidFill>
                <a:latin typeface="Arial" panose="020B0604020202020204" pitchFamily="34" charset="0"/>
                <a:cs typeface="Arial" panose="020B0604020202020204" pitchFamily="34" charset="0"/>
              </a:rPr>
              <a:t>little or no opportunity for the public to engage in collaborative problem-solving and decision-making or co-design local responses to local problems</a:t>
            </a:r>
          </a:p>
          <a:p>
            <a:pPr lvl="0"/>
            <a:r>
              <a:rPr lang="en-GB" sz="1600" dirty="0">
                <a:solidFill>
                  <a:prstClr val="black"/>
                </a:solidFill>
                <a:latin typeface="Arial" panose="020B0604020202020204" pitchFamily="34" charset="0"/>
                <a:cs typeface="Arial" panose="020B0604020202020204" pitchFamily="34" charset="0"/>
              </a:rPr>
              <a:t>The limits inherent in the ‘form’ of policing for democratisation – secrecy and trust (Harkin, 2015) </a:t>
            </a:r>
          </a:p>
          <a:p>
            <a:pPr lvl="0"/>
            <a:r>
              <a:rPr lang="en-GB" sz="1600" dirty="0">
                <a:solidFill>
                  <a:prstClr val="black"/>
                </a:solidFill>
                <a:latin typeface="Arial" panose="020B0604020202020204" pitchFamily="34" charset="0"/>
                <a:cs typeface="Arial" panose="020B0604020202020204" pitchFamily="34" charset="0"/>
              </a:rPr>
              <a:t>arguably regressive: replicating, reinforcing structures and experiences of inequality</a:t>
            </a:r>
          </a:p>
          <a:p>
            <a:endParaRPr lang="en-GB" dirty="0"/>
          </a:p>
        </p:txBody>
      </p:sp>
    </p:spTree>
    <p:extLst>
      <p:ext uri="{BB962C8B-B14F-4D97-AF65-F5344CB8AC3E}">
        <p14:creationId xmlns:p14="http://schemas.microsoft.com/office/powerpoint/2010/main" val="922938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17010</TotalTime>
  <Words>1308</Words>
  <Application>Microsoft Office PowerPoint</Application>
  <PresentationFormat>On-screen Show (4:3)</PresentationFormat>
  <Paragraphs>106</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PowerPoint Presentation</vt:lpstr>
      <vt:lpstr>Democracy and citizen participation</vt:lpstr>
      <vt:lpstr>The deliberative turn: in theory</vt:lpstr>
      <vt:lpstr>Deliberative participation in practice</vt:lpstr>
      <vt:lpstr>The deliberative turn in practice</vt:lpstr>
      <vt:lpstr>The deliberative turn in practice</vt:lpstr>
      <vt:lpstr>Concerns about deliberation in practice</vt:lpstr>
      <vt:lpstr>Democratic professionals (Dzur, 2018)</vt:lpstr>
      <vt:lpstr>The scope for democratisation and deliberation in policing: operationalising policing by consent</vt:lpstr>
      <vt:lpstr>Deliberation in practice in policing: a  citizens’ jury  </vt:lpstr>
      <vt:lpstr>Emergent democratic professionalism? The impact of proximity and alignment</vt:lpstr>
      <vt:lpstr>Closing reflections: All Hands 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MORTON Sarah</dc:creator>
  <cp:lastModifiedBy>moochini@outlook.com</cp:lastModifiedBy>
  <cp:revision>244</cp:revision>
  <cp:lastPrinted>2018-07-23T09:58:09Z</cp:lastPrinted>
  <dcterms:created xsi:type="dcterms:W3CDTF">2014-06-19T07:58:03Z</dcterms:created>
  <dcterms:modified xsi:type="dcterms:W3CDTF">2020-09-03T12:55:13Z</dcterms:modified>
</cp:coreProperties>
</file>