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2" r:id="rId1"/>
  </p:sldMasterIdLst>
  <p:notesMasterIdLst>
    <p:notesMasterId r:id="rId34"/>
  </p:notesMasterIdLst>
  <p:sldIdLst>
    <p:sldId id="256" r:id="rId2"/>
    <p:sldId id="292" r:id="rId3"/>
    <p:sldId id="257" r:id="rId4"/>
    <p:sldId id="258" r:id="rId5"/>
    <p:sldId id="261" r:id="rId6"/>
    <p:sldId id="262" r:id="rId7"/>
    <p:sldId id="259" r:id="rId8"/>
    <p:sldId id="263" r:id="rId9"/>
    <p:sldId id="264" r:id="rId10"/>
    <p:sldId id="265" r:id="rId11"/>
    <p:sldId id="267" r:id="rId12"/>
    <p:sldId id="266" r:id="rId13"/>
    <p:sldId id="268" r:id="rId14"/>
    <p:sldId id="269" r:id="rId15"/>
    <p:sldId id="271" r:id="rId16"/>
    <p:sldId id="270" r:id="rId17"/>
    <p:sldId id="272" r:id="rId18"/>
    <p:sldId id="273" r:id="rId19"/>
    <p:sldId id="276" r:id="rId20"/>
    <p:sldId id="277" r:id="rId21"/>
    <p:sldId id="280" r:id="rId22"/>
    <p:sldId id="281" r:id="rId23"/>
    <p:sldId id="282" r:id="rId24"/>
    <p:sldId id="283" r:id="rId25"/>
    <p:sldId id="286" r:id="rId26"/>
    <p:sldId id="284" r:id="rId27"/>
    <p:sldId id="285" r:id="rId28"/>
    <p:sldId id="274" r:id="rId29"/>
    <p:sldId id="287" r:id="rId30"/>
    <p:sldId id="288" r:id="rId31"/>
    <p:sldId id="289" r:id="rId32"/>
    <p:sldId id="290"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p:restoredTop sz="95940"/>
  </p:normalViewPr>
  <p:slideViewPr>
    <p:cSldViewPr snapToGrid="0" snapToObjects="1">
      <p:cViewPr varScale="1">
        <p:scale>
          <a:sx n="115" d="100"/>
          <a:sy n="115"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D71783-5490-074F-8EFA-B46BFC42E016}" type="doc">
      <dgm:prSet loTypeId="urn:microsoft.com/office/officeart/2005/8/layout/chart3" loCatId="" qsTypeId="urn:microsoft.com/office/officeart/2005/8/quickstyle/simple4" qsCatId="simple" csTypeId="urn:microsoft.com/office/officeart/2005/8/colors/accent1_2" csCatId="accent1" phldr="1"/>
      <dgm:spPr/>
    </dgm:pt>
    <dgm:pt modelId="{FB253118-678F-BF4A-A4AB-488CB396F449}">
      <dgm:prSet phldrT="[Text]"/>
      <dgm:spPr/>
      <dgm:t>
        <a:bodyPr/>
        <a:lstStyle/>
        <a:p>
          <a:r>
            <a:rPr lang="en-GB" dirty="0">
              <a:latin typeface="Gill Sans MT" charset="0"/>
              <a:ea typeface="Gill Sans MT" charset="0"/>
              <a:cs typeface="Gill Sans MT" charset="0"/>
            </a:rPr>
            <a:t>Visibility, accessibility, familiarity</a:t>
          </a:r>
        </a:p>
      </dgm:t>
    </dgm:pt>
    <dgm:pt modelId="{D95E343B-3BB0-E041-8A31-851D91B05F10}" type="parTrans" cxnId="{28B14BB8-C597-514E-BFF4-9C94C3713F3F}">
      <dgm:prSet/>
      <dgm:spPr/>
      <dgm:t>
        <a:bodyPr/>
        <a:lstStyle/>
        <a:p>
          <a:endParaRPr lang="en-GB"/>
        </a:p>
      </dgm:t>
    </dgm:pt>
    <dgm:pt modelId="{77F3CF5B-A9F4-4B4D-AB64-78CEBBF322EC}" type="sibTrans" cxnId="{28B14BB8-C597-514E-BFF4-9C94C3713F3F}">
      <dgm:prSet/>
      <dgm:spPr/>
      <dgm:t>
        <a:bodyPr/>
        <a:lstStyle/>
        <a:p>
          <a:endParaRPr lang="en-GB"/>
        </a:p>
      </dgm:t>
    </dgm:pt>
    <dgm:pt modelId="{CE579D57-A17E-D54A-9CE8-BCC8B02AC275}">
      <dgm:prSet phldrT="[Text]"/>
      <dgm:spPr/>
      <dgm:t>
        <a:bodyPr/>
        <a:lstStyle/>
        <a:p>
          <a:r>
            <a:rPr lang="en-GB" dirty="0">
              <a:latin typeface="Gill Sans MT" charset="0"/>
              <a:ea typeface="Gill Sans MT" charset="0"/>
              <a:cs typeface="Gill Sans MT" charset="0"/>
            </a:rPr>
            <a:t>Community engagement</a:t>
          </a:r>
        </a:p>
      </dgm:t>
    </dgm:pt>
    <dgm:pt modelId="{734D09D3-7BCD-DC43-B4C1-4B0D697F8FC4}" type="parTrans" cxnId="{B5106E1A-4609-9742-B705-100E1E337BB5}">
      <dgm:prSet/>
      <dgm:spPr/>
      <dgm:t>
        <a:bodyPr/>
        <a:lstStyle/>
        <a:p>
          <a:endParaRPr lang="en-GB"/>
        </a:p>
      </dgm:t>
    </dgm:pt>
    <dgm:pt modelId="{6161F444-7C75-6B47-BE35-E640AA4260A1}" type="sibTrans" cxnId="{B5106E1A-4609-9742-B705-100E1E337BB5}">
      <dgm:prSet/>
      <dgm:spPr/>
      <dgm:t>
        <a:bodyPr/>
        <a:lstStyle/>
        <a:p>
          <a:endParaRPr lang="en-GB"/>
        </a:p>
      </dgm:t>
    </dgm:pt>
    <dgm:pt modelId="{518FDE9F-E1F0-AD4A-9BAF-82F935102C35}">
      <dgm:prSet phldrT="[Text]"/>
      <dgm:spPr/>
      <dgm:t>
        <a:bodyPr/>
        <a:lstStyle/>
        <a:p>
          <a:r>
            <a:rPr lang="en-GB" dirty="0">
              <a:latin typeface="Gill Sans MT" charset="0"/>
              <a:ea typeface="Gill Sans MT" charset="0"/>
              <a:cs typeface="Gill Sans MT" charset="0"/>
            </a:rPr>
            <a:t>Problem-solving</a:t>
          </a:r>
        </a:p>
      </dgm:t>
    </dgm:pt>
    <dgm:pt modelId="{2308847A-EE0E-7B4A-8A94-5EFCE10AA8A0}" type="parTrans" cxnId="{886FACE7-5133-A249-BE1A-E7080F5AEB35}">
      <dgm:prSet/>
      <dgm:spPr/>
      <dgm:t>
        <a:bodyPr/>
        <a:lstStyle/>
        <a:p>
          <a:endParaRPr lang="en-GB"/>
        </a:p>
      </dgm:t>
    </dgm:pt>
    <dgm:pt modelId="{5D70F309-B20C-6E4F-A888-19B923ED2B75}" type="sibTrans" cxnId="{886FACE7-5133-A249-BE1A-E7080F5AEB35}">
      <dgm:prSet/>
      <dgm:spPr/>
      <dgm:t>
        <a:bodyPr/>
        <a:lstStyle/>
        <a:p>
          <a:endParaRPr lang="en-GB"/>
        </a:p>
      </dgm:t>
    </dgm:pt>
    <dgm:pt modelId="{041DED32-871B-D64D-AED3-24EE1F5ED903}" type="pres">
      <dgm:prSet presAssocID="{0FD71783-5490-074F-8EFA-B46BFC42E016}" presName="compositeShape" presStyleCnt="0">
        <dgm:presLayoutVars>
          <dgm:chMax val="7"/>
          <dgm:dir/>
          <dgm:resizeHandles val="exact"/>
        </dgm:presLayoutVars>
      </dgm:prSet>
      <dgm:spPr/>
    </dgm:pt>
    <dgm:pt modelId="{F3F1493E-52C9-1C42-ADC8-C2BCCEE85408}" type="pres">
      <dgm:prSet presAssocID="{0FD71783-5490-074F-8EFA-B46BFC42E016}" presName="wedge1" presStyleLbl="node1" presStyleIdx="0" presStyleCnt="3"/>
      <dgm:spPr/>
      <dgm:t>
        <a:bodyPr/>
        <a:lstStyle/>
        <a:p>
          <a:endParaRPr lang="en-US"/>
        </a:p>
      </dgm:t>
    </dgm:pt>
    <dgm:pt modelId="{0DD58C98-C8B0-464F-A148-7C437659F14A}" type="pres">
      <dgm:prSet presAssocID="{0FD71783-5490-074F-8EFA-B46BFC42E016}" presName="wedge1Tx" presStyleLbl="node1" presStyleIdx="0" presStyleCnt="3">
        <dgm:presLayoutVars>
          <dgm:chMax val="0"/>
          <dgm:chPref val="0"/>
          <dgm:bulletEnabled val="1"/>
        </dgm:presLayoutVars>
      </dgm:prSet>
      <dgm:spPr/>
      <dgm:t>
        <a:bodyPr/>
        <a:lstStyle/>
        <a:p>
          <a:endParaRPr lang="en-US"/>
        </a:p>
      </dgm:t>
    </dgm:pt>
    <dgm:pt modelId="{3ABA4724-AB31-884E-BCDD-8E2EAC1C6F9F}" type="pres">
      <dgm:prSet presAssocID="{0FD71783-5490-074F-8EFA-B46BFC42E016}" presName="wedge2" presStyleLbl="node1" presStyleIdx="1" presStyleCnt="3"/>
      <dgm:spPr/>
      <dgm:t>
        <a:bodyPr/>
        <a:lstStyle/>
        <a:p>
          <a:endParaRPr lang="en-US"/>
        </a:p>
      </dgm:t>
    </dgm:pt>
    <dgm:pt modelId="{3D100B81-36C8-884C-A961-FE607EA7A82A}" type="pres">
      <dgm:prSet presAssocID="{0FD71783-5490-074F-8EFA-B46BFC42E016}" presName="wedge2Tx" presStyleLbl="node1" presStyleIdx="1" presStyleCnt="3">
        <dgm:presLayoutVars>
          <dgm:chMax val="0"/>
          <dgm:chPref val="0"/>
          <dgm:bulletEnabled val="1"/>
        </dgm:presLayoutVars>
      </dgm:prSet>
      <dgm:spPr/>
      <dgm:t>
        <a:bodyPr/>
        <a:lstStyle/>
        <a:p>
          <a:endParaRPr lang="en-US"/>
        </a:p>
      </dgm:t>
    </dgm:pt>
    <dgm:pt modelId="{7936CDFB-3A5D-2046-8FD0-23B5F5EB21CB}" type="pres">
      <dgm:prSet presAssocID="{0FD71783-5490-074F-8EFA-B46BFC42E016}" presName="wedge3" presStyleLbl="node1" presStyleIdx="2" presStyleCnt="3"/>
      <dgm:spPr/>
      <dgm:t>
        <a:bodyPr/>
        <a:lstStyle/>
        <a:p>
          <a:endParaRPr lang="en-US"/>
        </a:p>
      </dgm:t>
    </dgm:pt>
    <dgm:pt modelId="{CAAA28CA-2CEF-7F42-A0B5-26213E79782D}" type="pres">
      <dgm:prSet presAssocID="{0FD71783-5490-074F-8EFA-B46BFC42E016}" presName="wedge3Tx" presStyleLbl="node1" presStyleIdx="2" presStyleCnt="3">
        <dgm:presLayoutVars>
          <dgm:chMax val="0"/>
          <dgm:chPref val="0"/>
          <dgm:bulletEnabled val="1"/>
        </dgm:presLayoutVars>
      </dgm:prSet>
      <dgm:spPr/>
      <dgm:t>
        <a:bodyPr/>
        <a:lstStyle/>
        <a:p>
          <a:endParaRPr lang="en-US"/>
        </a:p>
      </dgm:t>
    </dgm:pt>
  </dgm:ptLst>
  <dgm:cxnLst>
    <dgm:cxn modelId="{EB9D2C89-3C42-F645-820D-81B59C3347DE}" type="presOf" srcId="{518FDE9F-E1F0-AD4A-9BAF-82F935102C35}" destId="{7936CDFB-3A5D-2046-8FD0-23B5F5EB21CB}" srcOrd="0" destOrd="0" presId="urn:microsoft.com/office/officeart/2005/8/layout/chart3"/>
    <dgm:cxn modelId="{1C2DCB45-1B99-8E43-9FA8-DC44A7EFD6B9}" type="presOf" srcId="{0FD71783-5490-074F-8EFA-B46BFC42E016}" destId="{041DED32-871B-D64D-AED3-24EE1F5ED903}" srcOrd="0" destOrd="0" presId="urn:microsoft.com/office/officeart/2005/8/layout/chart3"/>
    <dgm:cxn modelId="{B5106E1A-4609-9742-B705-100E1E337BB5}" srcId="{0FD71783-5490-074F-8EFA-B46BFC42E016}" destId="{CE579D57-A17E-D54A-9CE8-BCC8B02AC275}" srcOrd="1" destOrd="0" parTransId="{734D09D3-7BCD-DC43-B4C1-4B0D697F8FC4}" sibTransId="{6161F444-7C75-6B47-BE35-E640AA4260A1}"/>
    <dgm:cxn modelId="{6E436A16-222A-7441-B1A0-C56800518885}" type="presOf" srcId="{CE579D57-A17E-D54A-9CE8-BCC8B02AC275}" destId="{3ABA4724-AB31-884E-BCDD-8E2EAC1C6F9F}" srcOrd="0" destOrd="0" presId="urn:microsoft.com/office/officeart/2005/8/layout/chart3"/>
    <dgm:cxn modelId="{F5BE6806-BC16-3746-A10B-4332A7C2715A}" type="presOf" srcId="{FB253118-678F-BF4A-A4AB-488CB396F449}" destId="{0DD58C98-C8B0-464F-A148-7C437659F14A}" srcOrd="1" destOrd="0" presId="urn:microsoft.com/office/officeart/2005/8/layout/chart3"/>
    <dgm:cxn modelId="{886FACE7-5133-A249-BE1A-E7080F5AEB35}" srcId="{0FD71783-5490-074F-8EFA-B46BFC42E016}" destId="{518FDE9F-E1F0-AD4A-9BAF-82F935102C35}" srcOrd="2" destOrd="0" parTransId="{2308847A-EE0E-7B4A-8A94-5EFCE10AA8A0}" sibTransId="{5D70F309-B20C-6E4F-A888-19B923ED2B75}"/>
    <dgm:cxn modelId="{91263C78-7CD6-4340-8CBB-4253020B3ABD}" type="presOf" srcId="{518FDE9F-E1F0-AD4A-9BAF-82F935102C35}" destId="{CAAA28CA-2CEF-7F42-A0B5-26213E79782D}" srcOrd="1" destOrd="0" presId="urn:microsoft.com/office/officeart/2005/8/layout/chart3"/>
    <dgm:cxn modelId="{7D853884-1206-7742-8288-64D2CC655172}" type="presOf" srcId="{CE579D57-A17E-D54A-9CE8-BCC8B02AC275}" destId="{3D100B81-36C8-884C-A961-FE607EA7A82A}" srcOrd="1" destOrd="0" presId="urn:microsoft.com/office/officeart/2005/8/layout/chart3"/>
    <dgm:cxn modelId="{28B14BB8-C597-514E-BFF4-9C94C3713F3F}" srcId="{0FD71783-5490-074F-8EFA-B46BFC42E016}" destId="{FB253118-678F-BF4A-A4AB-488CB396F449}" srcOrd="0" destOrd="0" parTransId="{D95E343B-3BB0-E041-8A31-851D91B05F10}" sibTransId="{77F3CF5B-A9F4-4B4D-AB64-78CEBBF322EC}"/>
    <dgm:cxn modelId="{B91C03FC-392F-2142-9253-A59C32BE556C}" type="presOf" srcId="{FB253118-678F-BF4A-A4AB-488CB396F449}" destId="{F3F1493E-52C9-1C42-ADC8-C2BCCEE85408}" srcOrd="0" destOrd="0" presId="urn:microsoft.com/office/officeart/2005/8/layout/chart3"/>
    <dgm:cxn modelId="{45E4BFDD-3A24-C841-8057-3A30E36A13BD}" type="presParOf" srcId="{041DED32-871B-D64D-AED3-24EE1F5ED903}" destId="{F3F1493E-52C9-1C42-ADC8-C2BCCEE85408}" srcOrd="0" destOrd="0" presId="urn:microsoft.com/office/officeart/2005/8/layout/chart3"/>
    <dgm:cxn modelId="{90333E52-1F73-CD48-855A-17BE228C4E45}" type="presParOf" srcId="{041DED32-871B-D64D-AED3-24EE1F5ED903}" destId="{0DD58C98-C8B0-464F-A148-7C437659F14A}" srcOrd="1" destOrd="0" presId="urn:microsoft.com/office/officeart/2005/8/layout/chart3"/>
    <dgm:cxn modelId="{51228406-492E-6F47-98C5-879AEB9AD592}" type="presParOf" srcId="{041DED32-871B-D64D-AED3-24EE1F5ED903}" destId="{3ABA4724-AB31-884E-BCDD-8E2EAC1C6F9F}" srcOrd="2" destOrd="0" presId="urn:microsoft.com/office/officeart/2005/8/layout/chart3"/>
    <dgm:cxn modelId="{74FBF947-40B8-CA42-95C5-FFAC813AC952}" type="presParOf" srcId="{041DED32-871B-D64D-AED3-24EE1F5ED903}" destId="{3D100B81-36C8-884C-A961-FE607EA7A82A}" srcOrd="3" destOrd="0" presId="urn:microsoft.com/office/officeart/2005/8/layout/chart3"/>
    <dgm:cxn modelId="{2BE1CC95-9981-1F43-AD52-54CCAAD444A5}" type="presParOf" srcId="{041DED32-871B-D64D-AED3-24EE1F5ED903}" destId="{7936CDFB-3A5D-2046-8FD0-23B5F5EB21CB}" srcOrd="4" destOrd="0" presId="urn:microsoft.com/office/officeart/2005/8/layout/chart3"/>
    <dgm:cxn modelId="{069F5231-CAF7-4849-A922-7623C80E1B70}" type="presParOf" srcId="{041DED32-871B-D64D-AED3-24EE1F5ED903}" destId="{CAAA28CA-2CEF-7F42-A0B5-26213E79782D}"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1493E-52C9-1C42-ADC8-C2BCCEE85408}">
      <dsp:nvSpPr>
        <dsp:cNvPr id="0" name=""/>
        <dsp:cNvSpPr/>
      </dsp:nvSpPr>
      <dsp:spPr>
        <a:xfrm>
          <a:off x="385235" y="497731"/>
          <a:ext cx="3183447" cy="3183447"/>
        </a:xfrm>
        <a:prstGeom prst="pie">
          <a:avLst>
            <a:gd name="adj1" fmla="val 16200000"/>
            <a:gd name="adj2" fmla="val 18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a:latin typeface="Gill Sans MT" charset="0"/>
              <a:ea typeface="Gill Sans MT" charset="0"/>
              <a:cs typeface="Gill Sans MT" charset="0"/>
            </a:rPr>
            <a:t>Visibility, accessibility, familiarity</a:t>
          </a:r>
        </a:p>
      </dsp:txBody>
      <dsp:txXfrm>
        <a:off x="2116045" y="1085153"/>
        <a:ext cx="1080098" cy="1061149"/>
      </dsp:txXfrm>
    </dsp:sp>
    <dsp:sp modelId="{3ABA4724-AB31-884E-BCDD-8E2EAC1C6F9F}">
      <dsp:nvSpPr>
        <dsp:cNvPr id="0" name=""/>
        <dsp:cNvSpPr/>
      </dsp:nvSpPr>
      <dsp:spPr>
        <a:xfrm>
          <a:off x="221135" y="592477"/>
          <a:ext cx="3183447" cy="3183447"/>
        </a:xfrm>
        <a:prstGeom prst="pie">
          <a:avLst>
            <a:gd name="adj1" fmla="val 1800000"/>
            <a:gd name="adj2" fmla="val 90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a:latin typeface="Gill Sans MT" charset="0"/>
              <a:ea typeface="Gill Sans MT" charset="0"/>
              <a:cs typeface="Gill Sans MT" charset="0"/>
            </a:rPr>
            <a:t>Community engagement</a:t>
          </a:r>
        </a:p>
      </dsp:txBody>
      <dsp:txXfrm>
        <a:off x="1092794" y="2601081"/>
        <a:ext cx="1440131" cy="985352"/>
      </dsp:txXfrm>
    </dsp:sp>
    <dsp:sp modelId="{7936CDFB-3A5D-2046-8FD0-23B5F5EB21CB}">
      <dsp:nvSpPr>
        <dsp:cNvPr id="0" name=""/>
        <dsp:cNvSpPr/>
      </dsp:nvSpPr>
      <dsp:spPr>
        <a:xfrm>
          <a:off x="221135" y="592477"/>
          <a:ext cx="3183447" cy="3183447"/>
        </a:xfrm>
        <a:prstGeom prst="pie">
          <a:avLst>
            <a:gd name="adj1" fmla="val 90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a:latin typeface="Gill Sans MT" charset="0"/>
              <a:ea typeface="Gill Sans MT" charset="0"/>
              <a:cs typeface="Gill Sans MT" charset="0"/>
            </a:rPr>
            <a:t>Problem-solving</a:t>
          </a:r>
        </a:p>
      </dsp:txBody>
      <dsp:txXfrm>
        <a:off x="562219" y="1217797"/>
        <a:ext cx="1080098" cy="1061149"/>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61BD5B-C1F9-9E48-8EB8-90CFE7D31F86}" type="datetimeFigureOut">
              <a:rPr lang="en-GB" smtClean="0"/>
              <a:t>11/03/2020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13738-FDD6-6443-A3E5-19F14A624A70}" type="slidenum">
              <a:rPr lang="en-GB" smtClean="0"/>
              <a:t>‹#›</a:t>
            </a:fld>
            <a:endParaRPr lang="en-GB"/>
          </a:p>
        </p:txBody>
      </p:sp>
    </p:spTree>
    <p:extLst>
      <p:ext uri="{BB962C8B-B14F-4D97-AF65-F5344CB8AC3E}">
        <p14:creationId xmlns:p14="http://schemas.microsoft.com/office/powerpoint/2010/main" val="3386257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Visibility, familiarity and accessibility long acknowledged as fundamental parts of community policing </a:t>
            </a:r>
          </a:p>
          <a:p>
            <a:r>
              <a:rPr lang="en-GB" dirty="0" err="1"/>
              <a:t>Povey</a:t>
            </a:r>
            <a:r>
              <a:rPr lang="en-GB" dirty="0"/>
              <a:t> report (2001) said visibility “necessary but not sufficient” </a:t>
            </a:r>
            <a:r>
              <a:rPr lang="mr-IN" dirty="0"/>
              <a:t>–</a:t>
            </a:r>
            <a:r>
              <a:rPr lang="en-GB" dirty="0"/>
              <a:t> public want officers to be known and to get to know local communities </a:t>
            </a:r>
          </a:p>
          <a:p>
            <a:r>
              <a:rPr lang="en-GB" dirty="0"/>
              <a:t>Casey (2008) said public wanted named contacts, and officers who served minimum of two years in neighbourhoods</a:t>
            </a:r>
          </a:p>
          <a:p>
            <a:r>
              <a:rPr lang="en-GB" dirty="0"/>
              <a:t>“there is a need to ensure sufficient capacity, capability and continuity of resource </a:t>
            </a:r>
            <a:r>
              <a:rPr lang="mr-IN" dirty="0"/>
              <a:t>…</a:t>
            </a:r>
            <a:r>
              <a:rPr lang="en-GB" dirty="0"/>
              <a:t> to enable productive and trusting relationships with communities and partners to be maintained.” </a:t>
            </a:r>
            <a:r>
              <a:rPr lang="en-GB" dirty="0" err="1"/>
              <a:t>CoP</a:t>
            </a:r>
            <a:r>
              <a:rPr lang="en-GB" dirty="0"/>
              <a:t> (2018) Modernising neighbourhood policing guidelines</a:t>
            </a:r>
          </a:p>
          <a:p>
            <a:endParaRPr lang="en-GB" dirty="0"/>
          </a:p>
        </p:txBody>
      </p:sp>
      <p:sp>
        <p:nvSpPr>
          <p:cNvPr id="4" name="Slide Number Placeholder 3"/>
          <p:cNvSpPr>
            <a:spLocks noGrp="1"/>
          </p:cNvSpPr>
          <p:nvPr>
            <p:ph type="sldNum" sz="quarter" idx="10"/>
          </p:nvPr>
        </p:nvSpPr>
        <p:spPr/>
        <p:txBody>
          <a:bodyPr/>
          <a:lstStyle/>
          <a:p>
            <a:fld id="{0A3C37BE-C303-496D-B5CD-85F2937540FC}" type="slidenum">
              <a:rPr lang="uk-UA" smtClean="0"/>
              <a:t>26</a:t>
            </a:fld>
            <a:endParaRPr lang="uk-UA"/>
          </a:p>
        </p:txBody>
      </p:sp>
    </p:spTree>
    <p:extLst>
      <p:ext uri="{BB962C8B-B14F-4D97-AF65-F5344CB8AC3E}">
        <p14:creationId xmlns:p14="http://schemas.microsoft.com/office/powerpoint/2010/main" val="270292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273410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28714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0141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83911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494249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3/11/2020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8193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14455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64150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027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3/11/2020</a:t>
            </a:fld>
            <a:endParaRPr lang="en-US" dirty="0"/>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221649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3/11/2020</a:t>
            </a:fld>
            <a:endParaRPr lang="en-US" dirty="0"/>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42051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1160EA64-D806-43AC-9DF2-F8C432F32B4C}" type="datetimeFigureOut">
              <a:rPr lang="en-US" smtClean="0"/>
              <a:t>3/11/2020</a:t>
            </a:fld>
            <a:endParaRPr lang="en-US" dirty="0"/>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2643662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pixabay.com/en/seven-number-7-digit-font-1181077/"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mrnamelessit.deviantart.com/art/Post-It-Note-203022375"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www.sickkids.ca/pdfs/Learning/79482-KTPlanningTemplat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thightech.org/project-management-guest-post/" TargetMode="External"/><Relationship Id="rId2" Type="http://schemas.openxmlformats.org/officeDocument/2006/relationships/hyperlink" Target="https://trello.com/carinaoreilly1/boards" TargetMode="External"/><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www.pngall.com/presentation-p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www.pngall.com/newspaper-p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en/kapow-comic-comic-book-fight-1601675/"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reativecommons.org/licenses/by-nc-sa/3.0/" TargetMode="External"/><Relationship Id="rId2" Type="http://schemas.openxmlformats.org/officeDocument/2006/relationships/hyperlink" Target="https://www.rcfouchaux.ca/blog/tag/mind-map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33B31-57E4-8549-9B3F-DC564DF6F081}"/>
              </a:ext>
            </a:extLst>
          </p:cNvPr>
          <p:cNvSpPr>
            <a:spLocks noGrp="1"/>
          </p:cNvSpPr>
          <p:nvPr>
            <p:ph type="ctrTitle"/>
          </p:nvPr>
        </p:nvSpPr>
        <p:spPr/>
        <p:txBody>
          <a:bodyPr>
            <a:normAutofit/>
          </a:bodyPr>
          <a:lstStyle/>
          <a:p>
            <a:r>
              <a:rPr lang="en-GB" dirty="0"/>
              <a:t>Public engagement and presentation skills</a:t>
            </a:r>
          </a:p>
        </p:txBody>
      </p:sp>
      <p:sp>
        <p:nvSpPr>
          <p:cNvPr id="3" name="Subtitle 2">
            <a:extLst>
              <a:ext uri="{FF2B5EF4-FFF2-40B4-BE49-F238E27FC236}">
                <a16:creationId xmlns:a16="http://schemas.microsoft.com/office/drawing/2014/main" id="{94D42C55-D9CA-7C4B-B0D3-95831E94C637}"/>
              </a:ext>
            </a:extLst>
          </p:cNvPr>
          <p:cNvSpPr>
            <a:spLocks noGrp="1"/>
          </p:cNvSpPr>
          <p:nvPr>
            <p:ph type="subTitle" idx="1"/>
          </p:nvPr>
        </p:nvSpPr>
        <p:spPr/>
        <p:txBody>
          <a:bodyPr/>
          <a:lstStyle/>
          <a:p>
            <a:r>
              <a:rPr lang="en-GB" dirty="0"/>
              <a:t>The benefits of reaching beyond the academy and how to do it, in several complicated steps</a:t>
            </a:r>
          </a:p>
          <a:p>
            <a:r>
              <a:rPr lang="en-GB" dirty="0"/>
              <a:t>Carina O’Reilly </a:t>
            </a:r>
          </a:p>
        </p:txBody>
      </p:sp>
    </p:spTree>
    <p:extLst>
      <p:ext uri="{BB962C8B-B14F-4D97-AF65-F5344CB8AC3E}">
        <p14:creationId xmlns:p14="http://schemas.microsoft.com/office/powerpoint/2010/main" val="2931897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436F2-17B3-284D-B590-2628075BF6E6}"/>
              </a:ext>
            </a:extLst>
          </p:cNvPr>
          <p:cNvSpPr>
            <a:spLocks noGrp="1"/>
          </p:cNvSpPr>
          <p:nvPr>
            <p:ph type="title"/>
          </p:nvPr>
        </p:nvSpPr>
        <p:spPr/>
        <p:txBody>
          <a:bodyPr/>
          <a:lstStyle/>
          <a:p>
            <a:r>
              <a:rPr lang="en-GB" dirty="0"/>
              <a:t>Your list </a:t>
            </a:r>
          </a:p>
        </p:txBody>
      </p:sp>
      <p:sp>
        <p:nvSpPr>
          <p:cNvPr id="3" name="Content Placeholder 2">
            <a:extLst>
              <a:ext uri="{FF2B5EF4-FFF2-40B4-BE49-F238E27FC236}">
                <a16:creationId xmlns:a16="http://schemas.microsoft.com/office/drawing/2014/main" id="{EE9C4790-F10B-7C46-9EE4-635D5485AAEC}"/>
              </a:ext>
            </a:extLst>
          </p:cNvPr>
          <p:cNvSpPr>
            <a:spLocks noGrp="1"/>
          </p:cNvSpPr>
          <p:nvPr>
            <p:ph idx="1"/>
          </p:nvPr>
        </p:nvSpPr>
        <p:spPr>
          <a:xfrm>
            <a:off x="1606045" y="2638045"/>
            <a:ext cx="5937755" cy="3673545"/>
          </a:xfrm>
        </p:spPr>
        <p:txBody>
          <a:bodyPr numCol="2">
            <a:normAutofit fontScale="85000" lnSpcReduction="20000"/>
          </a:bodyPr>
          <a:lstStyle/>
          <a:p>
            <a:r>
              <a:rPr lang="en-GB" sz="2200" dirty="0"/>
              <a:t>Should probably include:</a:t>
            </a:r>
          </a:p>
          <a:p>
            <a:pPr lvl="1"/>
            <a:r>
              <a:rPr lang="en-GB" sz="1900" dirty="0"/>
              <a:t>Journal articles</a:t>
            </a:r>
          </a:p>
          <a:p>
            <a:pPr lvl="1"/>
            <a:r>
              <a:rPr lang="en-GB" sz="1900" dirty="0"/>
              <a:t>Conferences</a:t>
            </a:r>
          </a:p>
          <a:p>
            <a:pPr lvl="1"/>
            <a:r>
              <a:rPr lang="en-GB" sz="1900" dirty="0"/>
              <a:t>Articles for non-academic press (be precise – who?)</a:t>
            </a:r>
          </a:p>
          <a:p>
            <a:pPr lvl="1"/>
            <a:r>
              <a:rPr lang="en-GB" sz="1900" dirty="0"/>
              <a:t>Workshops and seminars (who’s the audience?)</a:t>
            </a:r>
          </a:p>
          <a:p>
            <a:pPr lvl="1"/>
            <a:r>
              <a:rPr lang="en-GB" sz="1900" dirty="0"/>
              <a:t>Reports </a:t>
            </a:r>
          </a:p>
          <a:p>
            <a:pPr lvl="1"/>
            <a:r>
              <a:rPr lang="en-GB" sz="1900" dirty="0"/>
              <a:t>Research summaries, policy briefs or leaflets</a:t>
            </a:r>
          </a:p>
          <a:p>
            <a:pPr lvl="1"/>
            <a:r>
              <a:rPr lang="en-GB" sz="1900" dirty="0"/>
              <a:t>Social media </a:t>
            </a:r>
          </a:p>
          <a:p>
            <a:pPr lvl="1"/>
            <a:endParaRPr lang="en-GB" sz="1900" dirty="0"/>
          </a:p>
          <a:p>
            <a:r>
              <a:rPr lang="en-GB" sz="2200" dirty="0"/>
              <a:t>Consider also:</a:t>
            </a:r>
          </a:p>
          <a:p>
            <a:pPr lvl="1"/>
            <a:r>
              <a:rPr lang="en-GB" sz="1900" dirty="0"/>
              <a:t>Evidence cafés</a:t>
            </a:r>
          </a:p>
          <a:p>
            <a:pPr lvl="1"/>
            <a:r>
              <a:rPr lang="en-GB" sz="1900" dirty="0"/>
              <a:t>Infographics </a:t>
            </a:r>
          </a:p>
          <a:p>
            <a:pPr lvl="1"/>
            <a:r>
              <a:rPr lang="en-GB" sz="1900" dirty="0"/>
              <a:t>Podcasts </a:t>
            </a:r>
          </a:p>
          <a:p>
            <a:pPr lvl="1"/>
            <a:r>
              <a:rPr lang="en-GB" sz="1900" dirty="0"/>
              <a:t>Videos</a:t>
            </a:r>
          </a:p>
          <a:p>
            <a:pPr lvl="1"/>
            <a:r>
              <a:rPr lang="en-GB" sz="1900" dirty="0"/>
              <a:t>Online games </a:t>
            </a:r>
          </a:p>
          <a:p>
            <a:pPr lvl="1"/>
            <a:r>
              <a:rPr lang="en-GB" sz="1900" dirty="0"/>
              <a:t>Cartoons </a:t>
            </a:r>
          </a:p>
          <a:p>
            <a:r>
              <a:rPr lang="en-GB" sz="2200" dirty="0"/>
              <a:t>Probably don’t consider:</a:t>
            </a:r>
          </a:p>
          <a:p>
            <a:pPr lvl="1"/>
            <a:r>
              <a:rPr lang="en-GB" sz="1900" dirty="0"/>
              <a:t>Mime</a:t>
            </a:r>
          </a:p>
          <a:p>
            <a:pPr lvl="1"/>
            <a:r>
              <a:rPr lang="en-GB" sz="1900" dirty="0"/>
              <a:t>Interpretative dance</a:t>
            </a:r>
          </a:p>
          <a:p>
            <a:pPr lvl="1"/>
            <a:endParaRPr lang="en-GB" dirty="0"/>
          </a:p>
        </p:txBody>
      </p:sp>
    </p:spTree>
    <p:extLst>
      <p:ext uri="{BB962C8B-B14F-4D97-AF65-F5344CB8AC3E}">
        <p14:creationId xmlns:p14="http://schemas.microsoft.com/office/powerpoint/2010/main" val="3516157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70E2E-1334-8042-BA96-DE64BEB998A9}"/>
              </a:ext>
            </a:extLst>
          </p:cNvPr>
          <p:cNvSpPr>
            <a:spLocks noGrp="1"/>
          </p:cNvSpPr>
          <p:nvPr>
            <p:ph type="title"/>
          </p:nvPr>
        </p:nvSpPr>
        <p:spPr/>
        <p:txBody>
          <a:bodyPr/>
          <a:lstStyle/>
          <a:p>
            <a:r>
              <a:rPr lang="en-GB" dirty="0"/>
              <a:t>Stage two – </a:t>
            </a:r>
            <a:br>
              <a:rPr lang="en-GB" dirty="0"/>
            </a:br>
            <a:r>
              <a:rPr lang="en-GB" dirty="0"/>
              <a:t>Know your message </a:t>
            </a:r>
          </a:p>
        </p:txBody>
      </p:sp>
      <p:sp>
        <p:nvSpPr>
          <p:cNvPr id="3" name="Text Placeholder 2">
            <a:extLst>
              <a:ext uri="{FF2B5EF4-FFF2-40B4-BE49-F238E27FC236}">
                <a16:creationId xmlns:a16="http://schemas.microsoft.com/office/drawing/2014/main" id="{5353C34A-CE54-0D41-A39A-9160B31715D4}"/>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687471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2A821-977D-C943-B526-DA6F504C5BA8}"/>
              </a:ext>
            </a:extLst>
          </p:cNvPr>
          <p:cNvSpPr>
            <a:spLocks noGrp="1"/>
          </p:cNvSpPr>
          <p:nvPr>
            <p:ph type="title"/>
          </p:nvPr>
        </p:nvSpPr>
        <p:spPr/>
        <p:txBody>
          <a:bodyPr/>
          <a:lstStyle/>
          <a:p>
            <a:r>
              <a:rPr lang="en-GB" dirty="0"/>
              <a:t>Exercise </a:t>
            </a:r>
          </a:p>
        </p:txBody>
      </p:sp>
      <p:sp>
        <p:nvSpPr>
          <p:cNvPr id="3" name="Content Placeholder 2">
            <a:extLst>
              <a:ext uri="{FF2B5EF4-FFF2-40B4-BE49-F238E27FC236}">
                <a16:creationId xmlns:a16="http://schemas.microsoft.com/office/drawing/2014/main" id="{F96276C4-BF75-3146-8FC5-A12DFF6353B6}"/>
              </a:ext>
            </a:extLst>
          </p:cNvPr>
          <p:cNvSpPr>
            <a:spLocks noGrp="1"/>
          </p:cNvSpPr>
          <p:nvPr>
            <p:ph idx="1"/>
          </p:nvPr>
        </p:nvSpPr>
        <p:spPr/>
        <p:txBody>
          <a:bodyPr/>
          <a:lstStyle/>
          <a:p>
            <a:r>
              <a:rPr lang="en-GB" dirty="0"/>
              <a:t>Summarise your thesis in a paragraph </a:t>
            </a:r>
          </a:p>
          <a:p>
            <a:r>
              <a:rPr lang="en-GB" dirty="0"/>
              <a:t>Now summarise it in just seven words </a:t>
            </a:r>
          </a:p>
        </p:txBody>
      </p:sp>
      <p:pic>
        <p:nvPicPr>
          <p:cNvPr id="5" name="Picture 4">
            <a:extLst>
              <a:ext uri="{FF2B5EF4-FFF2-40B4-BE49-F238E27FC236}">
                <a16:creationId xmlns:a16="http://schemas.microsoft.com/office/drawing/2014/main" id="{CF6C1136-B54E-FB4E-9605-1BC6CD39A8FD}"/>
              </a:ext>
            </a:extLst>
          </p:cNvPr>
          <p:cNvPicPr>
            <a:picLocks noChangeAspect="1"/>
          </p:cNvPicPr>
          <p:nvPr/>
        </p:nvPicPr>
        <p:blipFill>
          <a:blip r:embed="rId2">
            <a:extLst>
              <a:ext uri="{837473B0-CC2E-450A-ABE3-18F120FF3D39}">
                <a1611:picAttrSrcUrl xmlns="" xmlns:a1611="http://schemas.microsoft.com/office/drawing/2016/11/main" r:id="rId3"/>
              </a:ext>
            </a:extLst>
          </a:blip>
          <a:stretch>
            <a:fillRect/>
          </a:stretch>
        </p:blipFill>
        <p:spPr>
          <a:xfrm>
            <a:off x="3028950" y="3429000"/>
            <a:ext cx="3086100" cy="3086100"/>
          </a:xfrm>
          <a:prstGeom prst="rect">
            <a:avLst/>
          </a:prstGeom>
        </p:spPr>
      </p:pic>
    </p:spTree>
    <p:extLst>
      <p:ext uri="{BB962C8B-B14F-4D97-AF65-F5344CB8AC3E}">
        <p14:creationId xmlns:p14="http://schemas.microsoft.com/office/powerpoint/2010/main" val="177529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CE650-CB68-9343-BCAC-988D9A1B37F9}"/>
              </a:ext>
            </a:extLst>
          </p:cNvPr>
          <p:cNvSpPr>
            <a:spLocks noGrp="1"/>
          </p:cNvSpPr>
          <p:nvPr>
            <p:ph type="title"/>
          </p:nvPr>
        </p:nvSpPr>
        <p:spPr/>
        <p:txBody>
          <a:bodyPr/>
          <a:lstStyle/>
          <a:p>
            <a:r>
              <a:rPr lang="en-GB" dirty="0"/>
              <a:t>messaging</a:t>
            </a:r>
          </a:p>
        </p:txBody>
      </p:sp>
      <p:pic>
        <p:nvPicPr>
          <p:cNvPr id="9" name="Picture 8" descr="A close up of a logo&#10;&#10;Description automatically generated">
            <a:extLst>
              <a:ext uri="{FF2B5EF4-FFF2-40B4-BE49-F238E27FC236}">
                <a16:creationId xmlns:a16="http://schemas.microsoft.com/office/drawing/2014/main" id="{3CAF1DB7-3A1A-444C-BC5B-9D4180D8514B}"/>
              </a:ext>
            </a:extLst>
          </p:cNvPr>
          <p:cNvPicPr>
            <a:picLocks noChangeAspect="1"/>
          </p:cNvPicPr>
          <p:nvPr/>
        </p:nvPicPr>
        <p:blipFill>
          <a:blip r:embed="rId2">
            <a:extLst>
              <a:ext uri="{837473B0-CC2E-450A-ABE3-18F120FF3D39}">
                <a1611:picAttrSrcUrl xmlns="" xmlns:a1611="http://schemas.microsoft.com/office/drawing/2016/11/main" r:id="rId3"/>
              </a:ext>
            </a:extLst>
          </a:blip>
          <a:stretch>
            <a:fillRect/>
          </a:stretch>
        </p:blipFill>
        <p:spPr>
          <a:xfrm>
            <a:off x="992458" y="1580687"/>
            <a:ext cx="7036419" cy="5277313"/>
          </a:xfrm>
          <a:prstGeom prst="rect">
            <a:avLst/>
          </a:prstGeom>
        </p:spPr>
      </p:pic>
      <p:sp>
        <p:nvSpPr>
          <p:cNvPr id="10" name="TextBox 9">
            <a:extLst>
              <a:ext uri="{FF2B5EF4-FFF2-40B4-BE49-F238E27FC236}">
                <a16:creationId xmlns:a16="http://schemas.microsoft.com/office/drawing/2014/main" id="{B9570710-6CED-2041-B79D-DBD7544A41D7}"/>
              </a:ext>
            </a:extLst>
          </p:cNvPr>
          <p:cNvSpPr txBox="1"/>
          <p:nvPr/>
        </p:nvSpPr>
        <p:spPr>
          <a:xfrm>
            <a:off x="2520176" y="6939822"/>
            <a:ext cx="6623824" cy="230832"/>
          </a:xfrm>
          <a:prstGeom prst="rect">
            <a:avLst/>
          </a:prstGeom>
          <a:noFill/>
        </p:spPr>
        <p:txBody>
          <a:bodyPr wrap="square" rtlCol="0">
            <a:spAutoFit/>
          </a:bodyPr>
          <a:lstStyle/>
          <a:p>
            <a:r>
              <a:rPr lang="en-GB" sz="900">
                <a:hlinkClick r:id="rId3" tooltip="http://mrnamelessit.deviantart.com/art/Post-It-Note-203022375"/>
              </a:rPr>
              <a:t>This Photo</a:t>
            </a:r>
            <a:r>
              <a:rPr lang="en-GB" sz="900"/>
              <a:t> by Unknown Author is licensed under </a:t>
            </a:r>
            <a:r>
              <a:rPr lang="en-GB" sz="900">
                <a:hlinkClick r:id="rId4" tooltip="https://creativecommons.org/licenses/by-nc-nd/3.0/"/>
              </a:rPr>
              <a:t>CC BY-NC-ND</a:t>
            </a:r>
            <a:endParaRPr lang="en-GB" sz="900"/>
          </a:p>
        </p:txBody>
      </p:sp>
      <p:sp>
        <p:nvSpPr>
          <p:cNvPr id="12" name="Content Placeholder 2">
            <a:extLst>
              <a:ext uri="{FF2B5EF4-FFF2-40B4-BE49-F238E27FC236}">
                <a16:creationId xmlns:a16="http://schemas.microsoft.com/office/drawing/2014/main" id="{21E27236-40EA-9D43-845E-A04356D63F6B}"/>
              </a:ext>
            </a:extLst>
          </p:cNvPr>
          <p:cNvSpPr>
            <a:spLocks noGrp="1"/>
          </p:cNvSpPr>
          <p:nvPr>
            <p:ph idx="1"/>
          </p:nvPr>
        </p:nvSpPr>
        <p:spPr>
          <a:xfrm rot="20993248">
            <a:off x="3069043" y="3082024"/>
            <a:ext cx="2831871" cy="2402504"/>
          </a:xfrm>
        </p:spPr>
        <p:txBody>
          <a:bodyPr>
            <a:normAutofit/>
          </a:bodyPr>
          <a:lstStyle/>
          <a:p>
            <a:r>
              <a:rPr lang="en-GB" dirty="0"/>
              <a:t>What’s your main message?</a:t>
            </a:r>
          </a:p>
          <a:p>
            <a:r>
              <a:rPr lang="en-GB" dirty="0"/>
              <a:t>What </a:t>
            </a:r>
            <a:r>
              <a:rPr lang="en-GB" b="1" dirty="0"/>
              <a:t>three</a:t>
            </a:r>
            <a:r>
              <a:rPr lang="en-GB" dirty="0"/>
              <a:t> messages from your research do you want to share with your top </a:t>
            </a:r>
            <a:r>
              <a:rPr lang="en-GB" b="1" dirty="0"/>
              <a:t>three</a:t>
            </a:r>
            <a:r>
              <a:rPr lang="en-GB" dirty="0"/>
              <a:t> audiences?</a:t>
            </a:r>
          </a:p>
        </p:txBody>
      </p:sp>
    </p:spTree>
    <p:extLst>
      <p:ext uri="{BB962C8B-B14F-4D97-AF65-F5344CB8AC3E}">
        <p14:creationId xmlns:p14="http://schemas.microsoft.com/office/powerpoint/2010/main" val="2295927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8457D-A276-4941-8932-8BDFA847183C}"/>
              </a:ext>
            </a:extLst>
          </p:cNvPr>
          <p:cNvSpPr>
            <a:spLocks noGrp="1"/>
          </p:cNvSpPr>
          <p:nvPr>
            <p:ph type="title"/>
          </p:nvPr>
        </p:nvSpPr>
        <p:spPr/>
        <p:txBody>
          <a:bodyPr/>
          <a:lstStyle/>
          <a:p>
            <a:r>
              <a:rPr lang="en-GB" dirty="0"/>
              <a:t>Goals</a:t>
            </a:r>
          </a:p>
        </p:txBody>
      </p:sp>
      <p:sp>
        <p:nvSpPr>
          <p:cNvPr id="3" name="Content Placeholder 2">
            <a:extLst>
              <a:ext uri="{FF2B5EF4-FFF2-40B4-BE49-F238E27FC236}">
                <a16:creationId xmlns:a16="http://schemas.microsoft.com/office/drawing/2014/main" id="{19692566-C398-0D44-9489-0CF3AFAE0BBD}"/>
              </a:ext>
            </a:extLst>
          </p:cNvPr>
          <p:cNvSpPr>
            <a:spLocks noGrp="1"/>
          </p:cNvSpPr>
          <p:nvPr>
            <p:ph idx="1"/>
          </p:nvPr>
        </p:nvSpPr>
        <p:spPr>
          <a:xfrm>
            <a:off x="1606045" y="2638045"/>
            <a:ext cx="5937755" cy="3751604"/>
          </a:xfrm>
        </p:spPr>
        <p:txBody>
          <a:bodyPr numCol="2">
            <a:normAutofit/>
          </a:bodyPr>
          <a:lstStyle/>
          <a:p>
            <a:r>
              <a:rPr lang="en-GB" dirty="0"/>
              <a:t>What are your audiences going to do with your messages?</a:t>
            </a:r>
          </a:p>
          <a:p>
            <a:r>
              <a:rPr lang="en-GB" dirty="0"/>
              <a:t>Think about what you want your messages to do for each of your top three audiences</a:t>
            </a:r>
          </a:p>
          <a:p>
            <a:r>
              <a:rPr lang="en-GB" dirty="0"/>
              <a:t>Also see </a:t>
            </a:r>
            <a:r>
              <a:rPr lang="en-GB" dirty="0">
                <a:hlinkClick r:id="rId2"/>
              </a:rPr>
              <a:t>http://www.sickkids.ca/pdfs/Learning/79482-KTPlanningTemplate.pdf</a:t>
            </a:r>
            <a:r>
              <a:rPr lang="en-GB" dirty="0"/>
              <a:t> </a:t>
            </a:r>
          </a:p>
          <a:p>
            <a:pPr lvl="1"/>
            <a:endParaRPr lang="en-GB" dirty="0"/>
          </a:p>
          <a:p>
            <a:pPr lvl="1"/>
            <a:r>
              <a:rPr lang="en-GB" dirty="0"/>
              <a:t>Awareness?</a:t>
            </a:r>
          </a:p>
          <a:p>
            <a:pPr lvl="1"/>
            <a:r>
              <a:rPr lang="en-GB" dirty="0"/>
              <a:t>Buy-in?</a:t>
            </a:r>
          </a:p>
          <a:p>
            <a:pPr lvl="1"/>
            <a:r>
              <a:rPr lang="en-GB" dirty="0"/>
              <a:t>Share knowledge?</a:t>
            </a:r>
          </a:p>
          <a:p>
            <a:pPr lvl="1"/>
            <a:r>
              <a:rPr lang="en-GB" dirty="0"/>
              <a:t>Affect decisions?</a:t>
            </a:r>
          </a:p>
          <a:p>
            <a:pPr lvl="1"/>
            <a:r>
              <a:rPr lang="en-GB" dirty="0"/>
              <a:t>Inform future research?</a:t>
            </a:r>
          </a:p>
          <a:p>
            <a:pPr lvl="1"/>
            <a:r>
              <a:rPr lang="en-GB" dirty="0"/>
              <a:t>Change policy?</a:t>
            </a:r>
          </a:p>
          <a:p>
            <a:pPr lvl="1"/>
            <a:r>
              <a:rPr lang="en-GB" dirty="0"/>
              <a:t>Change behaviour?</a:t>
            </a:r>
          </a:p>
          <a:p>
            <a:pPr lvl="1"/>
            <a:r>
              <a:rPr lang="en-GB" dirty="0"/>
              <a:t>What else?</a:t>
            </a:r>
          </a:p>
          <a:p>
            <a:endParaRPr lang="en-GB" dirty="0"/>
          </a:p>
        </p:txBody>
      </p:sp>
    </p:spTree>
    <p:extLst>
      <p:ext uri="{BB962C8B-B14F-4D97-AF65-F5344CB8AC3E}">
        <p14:creationId xmlns:p14="http://schemas.microsoft.com/office/powerpoint/2010/main" val="179565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CD55-F06D-A243-949D-6F97E238B53A}"/>
              </a:ext>
            </a:extLst>
          </p:cNvPr>
          <p:cNvSpPr>
            <a:spLocks noGrp="1"/>
          </p:cNvSpPr>
          <p:nvPr>
            <p:ph type="title"/>
          </p:nvPr>
        </p:nvSpPr>
        <p:spPr/>
        <p:txBody>
          <a:bodyPr>
            <a:normAutofit/>
          </a:bodyPr>
          <a:lstStyle/>
          <a:p>
            <a:r>
              <a:rPr lang="en-GB" dirty="0"/>
              <a:t>Stage three – </a:t>
            </a:r>
            <a:br>
              <a:rPr lang="en-GB" dirty="0"/>
            </a:br>
            <a:r>
              <a:rPr lang="en-GB" dirty="0"/>
              <a:t>your cunning plan</a:t>
            </a:r>
          </a:p>
        </p:txBody>
      </p:sp>
      <p:sp>
        <p:nvSpPr>
          <p:cNvPr id="3" name="Text Placeholder 2">
            <a:extLst>
              <a:ext uri="{FF2B5EF4-FFF2-40B4-BE49-F238E27FC236}">
                <a16:creationId xmlns:a16="http://schemas.microsoft.com/office/drawing/2014/main" id="{8C91E609-0E9A-D942-8E8A-98F7441FCDB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182113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FB1A-D325-2044-A61E-4662B28CD30A}"/>
              </a:ext>
            </a:extLst>
          </p:cNvPr>
          <p:cNvSpPr>
            <a:spLocks noGrp="1"/>
          </p:cNvSpPr>
          <p:nvPr>
            <p:ph type="title"/>
          </p:nvPr>
        </p:nvSpPr>
        <p:spPr/>
        <p:txBody>
          <a:bodyPr/>
          <a:lstStyle/>
          <a:p>
            <a:r>
              <a:rPr lang="en-GB" dirty="0"/>
              <a:t>Aligning </a:t>
            </a:r>
          </a:p>
        </p:txBody>
      </p:sp>
      <p:sp>
        <p:nvSpPr>
          <p:cNvPr id="3" name="Content Placeholder 2">
            <a:extLst>
              <a:ext uri="{FF2B5EF4-FFF2-40B4-BE49-F238E27FC236}">
                <a16:creationId xmlns:a16="http://schemas.microsoft.com/office/drawing/2014/main" id="{8258B0D6-B67A-6A47-9BFA-433BB46B8CF2}"/>
              </a:ext>
            </a:extLst>
          </p:cNvPr>
          <p:cNvSpPr>
            <a:spLocks noGrp="1"/>
          </p:cNvSpPr>
          <p:nvPr>
            <p:ph idx="1"/>
          </p:nvPr>
        </p:nvSpPr>
        <p:spPr/>
        <p:txBody>
          <a:bodyPr/>
          <a:lstStyle/>
          <a:p>
            <a:r>
              <a:rPr lang="en-GB" dirty="0"/>
              <a:t>Take your top three audiences</a:t>
            </a:r>
          </a:p>
          <a:p>
            <a:r>
              <a:rPr lang="en-GB" dirty="0"/>
              <a:t>For each, write a sentence:</a:t>
            </a:r>
          </a:p>
          <a:p>
            <a:pPr lvl="1"/>
            <a:r>
              <a:rPr lang="en-GB" dirty="0"/>
              <a:t>What is your message?</a:t>
            </a:r>
          </a:p>
          <a:p>
            <a:pPr lvl="1"/>
            <a:r>
              <a:rPr lang="en-GB" dirty="0"/>
              <a:t>What do you want them to do with your message?</a:t>
            </a:r>
          </a:p>
          <a:p>
            <a:pPr lvl="1"/>
            <a:r>
              <a:rPr lang="en-GB" dirty="0"/>
              <a:t>What is the best way of getting your message to them?</a:t>
            </a:r>
          </a:p>
          <a:p>
            <a:r>
              <a:rPr lang="en-GB" dirty="0"/>
              <a:t>Who’s the priority?</a:t>
            </a:r>
          </a:p>
          <a:p>
            <a:r>
              <a:rPr lang="en-GB" dirty="0"/>
              <a:t>What’s the easiest to do?</a:t>
            </a:r>
          </a:p>
          <a:p>
            <a:pPr lvl="1"/>
            <a:endParaRPr lang="en-GB" dirty="0"/>
          </a:p>
        </p:txBody>
      </p:sp>
    </p:spTree>
    <p:extLst>
      <p:ext uri="{BB962C8B-B14F-4D97-AF65-F5344CB8AC3E}">
        <p14:creationId xmlns:p14="http://schemas.microsoft.com/office/powerpoint/2010/main" val="2988918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7EC4E-0F6F-3A49-A6CE-6557A5CD08E7}"/>
              </a:ext>
            </a:extLst>
          </p:cNvPr>
          <p:cNvSpPr>
            <a:spLocks noGrp="1"/>
          </p:cNvSpPr>
          <p:nvPr>
            <p:ph type="title"/>
          </p:nvPr>
        </p:nvSpPr>
        <p:spPr/>
        <p:txBody>
          <a:bodyPr/>
          <a:lstStyle/>
          <a:p>
            <a:r>
              <a:rPr lang="en-GB" dirty="0"/>
              <a:t>Managing your comms </a:t>
            </a:r>
          </a:p>
        </p:txBody>
      </p:sp>
      <p:sp>
        <p:nvSpPr>
          <p:cNvPr id="8" name="Content Placeholder 7">
            <a:extLst>
              <a:ext uri="{FF2B5EF4-FFF2-40B4-BE49-F238E27FC236}">
                <a16:creationId xmlns:a16="http://schemas.microsoft.com/office/drawing/2014/main" id="{2D72B876-122D-3F4C-A1D7-F985ED6034CF}"/>
              </a:ext>
            </a:extLst>
          </p:cNvPr>
          <p:cNvSpPr>
            <a:spLocks noGrp="1"/>
          </p:cNvSpPr>
          <p:nvPr>
            <p:ph idx="1"/>
          </p:nvPr>
        </p:nvSpPr>
        <p:spPr/>
        <p:txBody>
          <a:bodyPr/>
          <a:lstStyle/>
          <a:p>
            <a:r>
              <a:rPr lang="en-GB" dirty="0"/>
              <a:t>You should have a timeline for your PhD</a:t>
            </a:r>
          </a:p>
          <a:p>
            <a:r>
              <a:rPr lang="en-GB" dirty="0"/>
              <a:t>Consider using a project management app of some sort to manage this</a:t>
            </a:r>
          </a:p>
          <a:p>
            <a:r>
              <a:rPr lang="en-GB" dirty="0"/>
              <a:t>My personal favourite is </a:t>
            </a:r>
            <a:r>
              <a:rPr lang="en-GB" dirty="0">
                <a:hlinkClick r:id="rId2"/>
              </a:rPr>
              <a:t>Trello</a:t>
            </a:r>
            <a:r>
              <a:rPr lang="en-GB" dirty="0"/>
              <a:t> </a:t>
            </a:r>
          </a:p>
        </p:txBody>
      </p:sp>
      <p:sp>
        <p:nvSpPr>
          <p:cNvPr id="11" name="TextBox 10">
            <a:extLst>
              <a:ext uri="{FF2B5EF4-FFF2-40B4-BE49-F238E27FC236}">
                <a16:creationId xmlns:a16="http://schemas.microsoft.com/office/drawing/2014/main" id="{D0CB08FC-2FC7-784A-A087-A62CEED9EE98}"/>
              </a:ext>
            </a:extLst>
          </p:cNvPr>
          <p:cNvSpPr txBox="1"/>
          <p:nvPr/>
        </p:nvSpPr>
        <p:spPr>
          <a:xfrm>
            <a:off x="0" y="8061025"/>
            <a:ext cx="9144000" cy="230832"/>
          </a:xfrm>
          <a:prstGeom prst="rect">
            <a:avLst/>
          </a:prstGeom>
          <a:noFill/>
        </p:spPr>
        <p:txBody>
          <a:bodyPr wrap="square" rtlCol="0">
            <a:spAutoFit/>
          </a:bodyPr>
          <a:lstStyle/>
          <a:p>
            <a:r>
              <a:rPr lang="en-GB" sz="900">
                <a:hlinkClick r:id="rId3" tooltip="https://mthightech.org/project-management-guest-post/"/>
              </a:rPr>
              <a:t>This Photo</a:t>
            </a:r>
            <a:r>
              <a:rPr lang="en-GB" sz="900"/>
              <a:t> by Unknown Author is licensed under </a:t>
            </a:r>
            <a:r>
              <a:rPr lang="en-GB" sz="900">
                <a:hlinkClick r:id="rId4" tooltip="https://creativecommons.org/licenses/by/3.0/"/>
              </a:rPr>
              <a:t>CC BY</a:t>
            </a:r>
            <a:endParaRPr lang="en-GB" sz="900"/>
          </a:p>
        </p:txBody>
      </p:sp>
    </p:spTree>
    <p:extLst>
      <p:ext uri="{BB962C8B-B14F-4D97-AF65-F5344CB8AC3E}">
        <p14:creationId xmlns:p14="http://schemas.microsoft.com/office/powerpoint/2010/main" val="3199503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99617-A828-A649-A133-D31EC4ACE34B}"/>
              </a:ext>
            </a:extLst>
          </p:cNvPr>
          <p:cNvSpPr>
            <a:spLocks noGrp="1"/>
          </p:cNvSpPr>
          <p:nvPr>
            <p:ph type="title"/>
          </p:nvPr>
        </p:nvSpPr>
        <p:spPr/>
        <p:txBody>
          <a:bodyPr/>
          <a:lstStyle/>
          <a:p>
            <a:r>
              <a:rPr lang="en-GB" dirty="0"/>
              <a:t>Presentation skills</a:t>
            </a:r>
          </a:p>
        </p:txBody>
      </p:sp>
      <p:sp>
        <p:nvSpPr>
          <p:cNvPr id="3" name="Text Placeholder 2">
            <a:extLst>
              <a:ext uri="{FF2B5EF4-FFF2-40B4-BE49-F238E27FC236}">
                <a16:creationId xmlns:a16="http://schemas.microsoft.com/office/drawing/2014/main" id="{50B1168E-7967-B343-BCF2-FCB87466574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73600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84857-1A94-3745-9441-95C6B3946EFF}"/>
              </a:ext>
            </a:extLst>
          </p:cNvPr>
          <p:cNvSpPr>
            <a:spLocks noGrp="1"/>
          </p:cNvSpPr>
          <p:nvPr>
            <p:ph type="title"/>
          </p:nvPr>
        </p:nvSpPr>
        <p:spPr/>
        <p:txBody>
          <a:bodyPr>
            <a:normAutofit/>
          </a:bodyPr>
          <a:lstStyle/>
          <a:p>
            <a:r>
              <a:rPr lang="en-GB" dirty="0"/>
              <a:t>why are so many presentations so boring?</a:t>
            </a:r>
          </a:p>
        </p:txBody>
      </p:sp>
      <p:sp>
        <p:nvSpPr>
          <p:cNvPr id="3" name="Content Placeholder 2">
            <a:extLst>
              <a:ext uri="{FF2B5EF4-FFF2-40B4-BE49-F238E27FC236}">
                <a16:creationId xmlns:a16="http://schemas.microsoft.com/office/drawing/2014/main" id="{31F2F540-4DAB-E440-8E71-4CF253E9D412}"/>
              </a:ext>
            </a:extLst>
          </p:cNvPr>
          <p:cNvSpPr>
            <a:spLocks noGrp="1"/>
          </p:cNvSpPr>
          <p:nvPr>
            <p:ph idx="1"/>
          </p:nvPr>
        </p:nvSpPr>
        <p:spPr/>
        <p:txBody>
          <a:bodyPr/>
          <a:lstStyle/>
          <a:p>
            <a:r>
              <a:rPr lang="en-GB" dirty="0"/>
              <a:t>Presentations need to be well-organised and clear</a:t>
            </a:r>
          </a:p>
          <a:p>
            <a:r>
              <a:rPr lang="en-GB" dirty="0"/>
              <a:t>They need to be visual</a:t>
            </a:r>
          </a:p>
          <a:p>
            <a:r>
              <a:rPr lang="en-GB" dirty="0"/>
              <a:t>You have to deliver them well</a:t>
            </a:r>
          </a:p>
        </p:txBody>
      </p:sp>
    </p:spTree>
    <p:extLst>
      <p:ext uri="{BB962C8B-B14F-4D97-AF65-F5344CB8AC3E}">
        <p14:creationId xmlns:p14="http://schemas.microsoft.com/office/powerpoint/2010/main" val="1663689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F9595-D4C1-7348-A65C-BB6BA53BC8F8}"/>
              </a:ext>
            </a:extLst>
          </p:cNvPr>
          <p:cNvSpPr>
            <a:spLocks noGrp="1"/>
          </p:cNvSpPr>
          <p:nvPr>
            <p:ph type="title"/>
          </p:nvPr>
        </p:nvSpPr>
        <p:spPr/>
        <p:txBody>
          <a:bodyPr/>
          <a:lstStyle/>
          <a:p>
            <a:r>
              <a:rPr lang="en-GB" dirty="0"/>
              <a:t>Why do you need this?</a:t>
            </a:r>
          </a:p>
        </p:txBody>
      </p:sp>
      <p:sp>
        <p:nvSpPr>
          <p:cNvPr id="3" name="Content Placeholder 2">
            <a:extLst>
              <a:ext uri="{FF2B5EF4-FFF2-40B4-BE49-F238E27FC236}">
                <a16:creationId xmlns:a16="http://schemas.microsoft.com/office/drawing/2014/main" id="{D924BDEA-351A-344D-94E9-D7042280505F}"/>
              </a:ext>
            </a:extLst>
          </p:cNvPr>
          <p:cNvSpPr>
            <a:spLocks noGrp="1"/>
          </p:cNvSpPr>
          <p:nvPr>
            <p:ph idx="1"/>
          </p:nvPr>
        </p:nvSpPr>
        <p:spPr>
          <a:xfrm>
            <a:off x="1606046" y="2638045"/>
            <a:ext cx="5937754" cy="3101983"/>
          </a:xfrm>
        </p:spPr>
        <p:txBody>
          <a:bodyPr/>
          <a:lstStyle/>
          <a:p>
            <a:r>
              <a:rPr lang="en-GB" dirty="0"/>
              <a:t>Many academic presentations are </a:t>
            </a:r>
            <a:r>
              <a:rPr lang="en-GB" dirty="0" smtClean="0"/>
              <a:t>terrible</a:t>
            </a:r>
          </a:p>
          <a:p>
            <a:pPr marL="0" indent="0">
              <a:buNone/>
            </a:pPr>
            <a:endParaRPr lang="en-GB" dirty="0"/>
          </a:p>
          <a:p>
            <a:r>
              <a:rPr lang="en-GB" dirty="0"/>
              <a:t>Many academics cannot write for a non-specialist </a:t>
            </a:r>
            <a:r>
              <a:rPr lang="en-GB" dirty="0" smtClean="0"/>
              <a:t>audience</a:t>
            </a:r>
          </a:p>
          <a:p>
            <a:pPr marL="0" indent="0">
              <a:buNone/>
            </a:pPr>
            <a:endParaRPr lang="en-GB" dirty="0"/>
          </a:p>
          <a:p>
            <a:r>
              <a:rPr lang="en-GB" dirty="0"/>
              <a:t>You will </a:t>
            </a:r>
            <a:r>
              <a:rPr lang="en-GB" b="1" dirty="0">
                <a:solidFill>
                  <a:schemeClr val="tx1"/>
                </a:solidFill>
              </a:rPr>
              <a:t>not</a:t>
            </a:r>
            <a:r>
              <a:rPr lang="en-GB" dirty="0"/>
              <a:t> be among this number </a:t>
            </a:r>
          </a:p>
        </p:txBody>
      </p:sp>
    </p:spTree>
    <p:extLst>
      <p:ext uri="{BB962C8B-B14F-4D97-AF65-F5344CB8AC3E}">
        <p14:creationId xmlns:p14="http://schemas.microsoft.com/office/powerpoint/2010/main" val="624363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72D9-96EB-7D42-9398-8D3ECD53BB90}"/>
              </a:ext>
            </a:extLst>
          </p:cNvPr>
          <p:cNvSpPr>
            <a:spLocks noGrp="1"/>
          </p:cNvSpPr>
          <p:nvPr>
            <p:ph type="title"/>
          </p:nvPr>
        </p:nvSpPr>
        <p:spPr/>
        <p:txBody>
          <a:bodyPr/>
          <a:lstStyle/>
          <a:p>
            <a:r>
              <a:rPr lang="en-GB" dirty="0"/>
              <a:t>Plan your presentation </a:t>
            </a:r>
          </a:p>
        </p:txBody>
      </p:sp>
      <p:sp>
        <p:nvSpPr>
          <p:cNvPr id="3" name="Content Placeholder 2">
            <a:extLst>
              <a:ext uri="{FF2B5EF4-FFF2-40B4-BE49-F238E27FC236}">
                <a16:creationId xmlns:a16="http://schemas.microsoft.com/office/drawing/2014/main" id="{DF655E4B-90FC-9B48-AFC9-0B417AA0222C}"/>
              </a:ext>
            </a:extLst>
          </p:cNvPr>
          <p:cNvSpPr>
            <a:spLocks noGrp="1"/>
          </p:cNvSpPr>
          <p:nvPr>
            <p:ph idx="1"/>
          </p:nvPr>
        </p:nvSpPr>
        <p:spPr/>
        <p:txBody>
          <a:bodyPr/>
          <a:lstStyle/>
          <a:p>
            <a:endParaRPr lang="en-GB"/>
          </a:p>
        </p:txBody>
      </p:sp>
      <p:pic>
        <p:nvPicPr>
          <p:cNvPr id="4" name="Picture 2" descr="http://www.zurb.com/blog_uploads/0000/0240/presentation-page-flow.png">
            <a:extLst>
              <a:ext uri="{FF2B5EF4-FFF2-40B4-BE49-F238E27FC236}">
                <a16:creationId xmlns:a16="http://schemas.microsoft.com/office/drawing/2014/main" id="{41D0CF9E-B3AD-334B-8A46-A26CBF40EF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 y="2373630"/>
            <a:ext cx="8153400" cy="4484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801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F54C3-32E7-FD4E-BD2A-CF19138A3A4D}"/>
              </a:ext>
            </a:extLst>
          </p:cNvPr>
          <p:cNvSpPr>
            <a:spLocks noGrp="1"/>
          </p:cNvSpPr>
          <p:nvPr>
            <p:ph type="title"/>
          </p:nvPr>
        </p:nvSpPr>
        <p:spPr/>
        <p:txBody>
          <a:bodyPr/>
          <a:lstStyle/>
          <a:p>
            <a:r>
              <a:rPr lang="en-GB" dirty="0"/>
              <a:t>Exercise </a:t>
            </a:r>
          </a:p>
        </p:txBody>
      </p:sp>
      <p:sp>
        <p:nvSpPr>
          <p:cNvPr id="3" name="Content Placeholder 2">
            <a:extLst>
              <a:ext uri="{FF2B5EF4-FFF2-40B4-BE49-F238E27FC236}">
                <a16:creationId xmlns:a16="http://schemas.microsoft.com/office/drawing/2014/main" id="{B543A4B7-10ED-414A-9F2E-DAC1B6D16086}"/>
              </a:ext>
            </a:extLst>
          </p:cNvPr>
          <p:cNvSpPr>
            <a:spLocks noGrp="1"/>
          </p:cNvSpPr>
          <p:nvPr>
            <p:ph idx="1"/>
          </p:nvPr>
        </p:nvSpPr>
        <p:spPr/>
        <p:txBody>
          <a:bodyPr/>
          <a:lstStyle/>
          <a:p>
            <a:r>
              <a:rPr lang="en-GB" dirty="0"/>
              <a:t>Are you planning a conference presentation?</a:t>
            </a:r>
          </a:p>
          <a:p>
            <a:r>
              <a:rPr lang="en-GB" dirty="0"/>
              <a:t>Storyboard it – what’s going in each slide? </a:t>
            </a:r>
          </a:p>
          <a:p>
            <a:r>
              <a:rPr lang="en-GB" dirty="0"/>
              <a:t>Think about design and visuals </a:t>
            </a:r>
          </a:p>
        </p:txBody>
      </p:sp>
      <p:sp>
        <p:nvSpPr>
          <p:cNvPr id="6" name="TextBox 5">
            <a:extLst>
              <a:ext uri="{FF2B5EF4-FFF2-40B4-BE49-F238E27FC236}">
                <a16:creationId xmlns:a16="http://schemas.microsoft.com/office/drawing/2014/main" id="{E9EBB4D9-237B-DE43-AEE8-D4152F14D606}"/>
              </a:ext>
            </a:extLst>
          </p:cNvPr>
          <p:cNvSpPr txBox="1"/>
          <p:nvPr/>
        </p:nvSpPr>
        <p:spPr>
          <a:xfrm>
            <a:off x="6583680" y="6973416"/>
            <a:ext cx="2560320" cy="369332"/>
          </a:xfrm>
          <a:prstGeom prst="rect">
            <a:avLst/>
          </a:prstGeom>
          <a:noFill/>
        </p:spPr>
        <p:txBody>
          <a:bodyPr wrap="square" rtlCol="0">
            <a:spAutoFit/>
          </a:bodyPr>
          <a:lstStyle/>
          <a:p>
            <a:r>
              <a:rPr lang="en-GB" sz="900">
                <a:hlinkClick r:id="rId2" tooltip="http://www.pngall.com/presentation-png"/>
              </a:rPr>
              <a:t>This Photo</a:t>
            </a:r>
            <a:r>
              <a:rPr lang="en-GB" sz="900"/>
              <a:t> by Unknown Author is licensed under </a:t>
            </a:r>
            <a:r>
              <a:rPr lang="en-GB" sz="900">
                <a:hlinkClick r:id="rId3" tooltip="https://creativecommons.org/licenses/by-nc/3.0/"/>
              </a:rPr>
              <a:t>CC BY-NC</a:t>
            </a:r>
            <a:endParaRPr lang="en-GB" sz="900"/>
          </a:p>
        </p:txBody>
      </p:sp>
    </p:spTree>
    <p:extLst>
      <p:ext uri="{BB962C8B-B14F-4D97-AF65-F5344CB8AC3E}">
        <p14:creationId xmlns:p14="http://schemas.microsoft.com/office/powerpoint/2010/main" val="118436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8FDB6-6FB5-0E40-8611-E98B981BCC76}"/>
              </a:ext>
            </a:extLst>
          </p:cNvPr>
          <p:cNvSpPr>
            <a:spLocks noGrp="1"/>
          </p:cNvSpPr>
          <p:nvPr>
            <p:ph type="title"/>
          </p:nvPr>
        </p:nvSpPr>
        <p:spPr/>
        <p:txBody>
          <a:bodyPr/>
          <a:lstStyle/>
          <a:p>
            <a:r>
              <a:rPr lang="en-GB" dirty="0"/>
              <a:t>What’s your hook?</a:t>
            </a:r>
          </a:p>
        </p:txBody>
      </p:sp>
      <p:sp>
        <p:nvSpPr>
          <p:cNvPr id="3" name="Content Placeholder 2">
            <a:extLst>
              <a:ext uri="{FF2B5EF4-FFF2-40B4-BE49-F238E27FC236}">
                <a16:creationId xmlns:a16="http://schemas.microsoft.com/office/drawing/2014/main" id="{324D2506-BD18-804F-A268-583C973A25CF}"/>
              </a:ext>
            </a:extLst>
          </p:cNvPr>
          <p:cNvSpPr>
            <a:spLocks noGrp="1"/>
          </p:cNvSpPr>
          <p:nvPr>
            <p:ph idx="1"/>
          </p:nvPr>
        </p:nvSpPr>
        <p:spPr>
          <a:xfrm>
            <a:off x="1606045" y="2638045"/>
            <a:ext cx="5937755" cy="3101983"/>
          </a:xfrm>
        </p:spPr>
        <p:txBody>
          <a:bodyPr>
            <a:normAutofit/>
          </a:bodyPr>
          <a:lstStyle/>
          <a:p>
            <a:r>
              <a:rPr lang="en-GB" dirty="0"/>
              <a:t>A good presentation starts with a reason for people to be interested </a:t>
            </a:r>
          </a:p>
          <a:p>
            <a:r>
              <a:rPr lang="en-GB" dirty="0"/>
              <a:t>This is the ‘hook’</a:t>
            </a:r>
          </a:p>
          <a:p>
            <a:r>
              <a:rPr lang="en-GB" dirty="0"/>
              <a:t>Why should anyone be interested in your presentation? </a:t>
            </a:r>
          </a:p>
          <a:p>
            <a:r>
              <a:rPr lang="en-GB" dirty="0"/>
              <a:t>Tell me in one line</a:t>
            </a:r>
          </a:p>
          <a:p>
            <a:r>
              <a:rPr lang="en-GB" dirty="0"/>
              <a:t>Now design a slide that includes your hook and what your presentation will say</a:t>
            </a:r>
          </a:p>
        </p:txBody>
      </p:sp>
    </p:spTree>
    <p:extLst>
      <p:ext uri="{BB962C8B-B14F-4D97-AF65-F5344CB8AC3E}">
        <p14:creationId xmlns:p14="http://schemas.microsoft.com/office/powerpoint/2010/main" val="3112817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6099F-FE11-474D-BFEE-83D47197D68E}"/>
              </a:ext>
            </a:extLst>
          </p:cNvPr>
          <p:cNvSpPr>
            <a:spLocks noGrp="1"/>
          </p:cNvSpPr>
          <p:nvPr>
            <p:ph type="title"/>
          </p:nvPr>
        </p:nvSpPr>
        <p:spPr/>
        <p:txBody>
          <a:bodyPr/>
          <a:lstStyle/>
          <a:p>
            <a:r>
              <a:rPr lang="en-GB" dirty="0"/>
              <a:t>What’s your takeaway?</a:t>
            </a:r>
          </a:p>
        </p:txBody>
      </p:sp>
      <p:sp>
        <p:nvSpPr>
          <p:cNvPr id="3" name="Content Placeholder 2">
            <a:extLst>
              <a:ext uri="{FF2B5EF4-FFF2-40B4-BE49-F238E27FC236}">
                <a16:creationId xmlns:a16="http://schemas.microsoft.com/office/drawing/2014/main" id="{91E6FFD1-9772-DD48-91C5-6FFED9549B2E}"/>
              </a:ext>
            </a:extLst>
          </p:cNvPr>
          <p:cNvSpPr>
            <a:spLocks noGrp="1"/>
          </p:cNvSpPr>
          <p:nvPr>
            <p:ph idx="1"/>
          </p:nvPr>
        </p:nvSpPr>
        <p:spPr>
          <a:xfrm>
            <a:off x="1606045" y="2638045"/>
            <a:ext cx="5937755" cy="3101983"/>
          </a:xfrm>
        </p:spPr>
        <p:txBody>
          <a:bodyPr>
            <a:normAutofit/>
          </a:bodyPr>
          <a:lstStyle/>
          <a:p>
            <a:r>
              <a:rPr lang="en-GB" dirty="0"/>
              <a:t>What’s your takeaway</a:t>
            </a:r>
            <a:r>
              <a:rPr lang="en-GB" dirty="0" smtClean="0"/>
              <a:t>?</a:t>
            </a:r>
          </a:p>
          <a:p>
            <a:pPr marL="0" indent="0">
              <a:buNone/>
            </a:pPr>
            <a:endParaRPr lang="en-GB" dirty="0"/>
          </a:p>
          <a:p>
            <a:r>
              <a:rPr lang="en-GB" dirty="0"/>
              <a:t>What’s the one thing that the audience should take away from your presentation</a:t>
            </a:r>
            <a:r>
              <a:rPr lang="en-GB" dirty="0" smtClean="0"/>
              <a:t>?</a:t>
            </a:r>
          </a:p>
          <a:p>
            <a:pPr marL="0" indent="0">
              <a:buNone/>
            </a:pPr>
            <a:endParaRPr lang="en-GB" dirty="0"/>
          </a:p>
          <a:p>
            <a:r>
              <a:rPr lang="en-GB" dirty="0"/>
              <a:t>This should be your conclusion </a:t>
            </a:r>
            <a:endParaRPr lang="en-GB" dirty="0" smtClean="0"/>
          </a:p>
          <a:p>
            <a:pPr marL="0" indent="0">
              <a:buNone/>
            </a:pPr>
            <a:endParaRPr lang="en-GB" dirty="0"/>
          </a:p>
          <a:p>
            <a:r>
              <a:rPr lang="en-GB" dirty="0"/>
              <a:t>Don’t let your most important points get lost in the middle </a:t>
            </a:r>
          </a:p>
        </p:txBody>
      </p:sp>
    </p:spTree>
    <p:extLst>
      <p:ext uri="{BB962C8B-B14F-4D97-AF65-F5344CB8AC3E}">
        <p14:creationId xmlns:p14="http://schemas.microsoft.com/office/powerpoint/2010/main" val="3117734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CF66B-F360-BF43-ACCB-4468C567AA5D}"/>
              </a:ext>
            </a:extLst>
          </p:cNvPr>
          <p:cNvSpPr>
            <a:spLocks noGrp="1"/>
          </p:cNvSpPr>
          <p:nvPr>
            <p:ph type="title"/>
          </p:nvPr>
        </p:nvSpPr>
        <p:spPr/>
        <p:txBody>
          <a:bodyPr/>
          <a:lstStyle/>
          <a:p>
            <a:r>
              <a:rPr lang="en-GB" dirty="0"/>
              <a:t>DELIVERY </a:t>
            </a:r>
          </a:p>
        </p:txBody>
      </p:sp>
      <p:sp>
        <p:nvSpPr>
          <p:cNvPr id="3" name="Content Placeholder 2">
            <a:extLst>
              <a:ext uri="{FF2B5EF4-FFF2-40B4-BE49-F238E27FC236}">
                <a16:creationId xmlns:a16="http://schemas.microsoft.com/office/drawing/2014/main" id="{586F70A4-8B96-8E46-A220-642A8E4E2530}"/>
              </a:ext>
            </a:extLst>
          </p:cNvPr>
          <p:cNvSpPr>
            <a:spLocks noGrp="1"/>
          </p:cNvSpPr>
          <p:nvPr>
            <p:ph idx="1"/>
          </p:nvPr>
        </p:nvSpPr>
        <p:spPr/>
        <p:txBody>
          <a:bodyPr/>
          <a:lstStyle/>
          <a:p>
            <a:r>
              <a:rPr lang="en-GB" dirty="0"/>
              <a:t>If you’re doing a seminar, or a workshop, what activities could you add?</a:t>
            </a:r>
          </a:p>
          <a:p>
            <a:r>
              <a:rPr lang="en-GB" dirty="0"/>
              <a:t>Can you ask the audience questions? How many people here think that you can?</a:t>
            </a:r>
          </a:p>
          <a:p>
            <a:r>
              <a:rPr lang="en-GB" dirty="0"/>
              <a:t>Confidence – rehearsal </a:t>
            </a:r>
          </a:p>
        </p:txBody>
      </p:sp>
    </p:spTree>
    <p:extLst>
      <p:ext uri="{BB962C8B-B14F-4D97-AF65-F5344CB8AC3E}">
        <p14:creationId xmlns:p14="http://schemas.microsoft.com/office/powerpoint/2010/main" val="24333633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ECE24-2BB2-5145-998A-332974589360}"/>
              </a:ext>
            </a:extLst>
          </p:cNvPr>
          <p:cNvSpPr>
            <a:spLocks noGrp="1"/>
          </p:cNvSpPr>
          <p:nvPr>
            <p:ph type="title"/>
          </p:nvPr>
        </p:nvSpPr>
        <p:spPr/>
        <p:txBody>
          <a:bodyPr/>
          <a:lstStyle/>
          <a:p>
            <a:r>
              <a:rPr lang="en-GB" dirty="0"/>
              <a:t>Here’s one I made earlier</a:t>
            </a:r>
          </a:p>
        </p:txBody>
      </p:sp>
      <p:sp>
        <p:nvSpPr>
          <p:cNvPr id="3" name="Text Placeholder 2">
            <a:extLst>
              <a:ext uri="{FF2B5EF4-FFF2-40B4-BE49-F238E27FC236}">
                <a16:creationId xmlns:a16="http://schemas.microsoft.com/office/drawing/2014/main" id="{270C169A-04C9-374A-BC27-9330DDCCD723}"/>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095591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Familiarity and continuity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3415145"/>
              </p:ext>
            </p:extLst>
          </p:nvPr>
        </p:nvGraphicFramePr>
        <p:xfrm>
          <a:off x="543708" y="2243379"/>
          <a:ext cx="3789819" cy="42736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Content Placeholder 2"/>
          <p:cNvSpPr txBox="1">
            <a:spLocks/>
          </p:cNvSpPr>
          <p:nvPr/>
        </p:nvSpPr>
        <p:spPr>
          <a:xfrm>
            <a:off x="4654132" y="2523744"/>
            <a:ext cx="3666907" cy="3993292"/>
          </a:xfrm>
          <a:prstGeom prst="rect">
            <a:avLst/>
          </a:prstGeom>
        </p:spPr>
        <p:txBody>
          <a:bodyPr vert="horz" lIns="0" tIns="45720" rIns="0" bIns="45720" rtlCol="0">
            <a:normAutofit/>
          </a:bodyPr>
          <a:lstStyle>
            <a:lvl1pPr marL="171450" indent="-171450" algn="l" defTabSz="685800" rtl="0" eaLnBrk="1" latinLnBrk="0" hangingPunct="1">
              <a:lnSpc>
                <a:spcPct val="90000"/>
              </a:lnSpc>
              <a:spcBef>
                <a:spcPts val="1350"/>
              </a:spcBef>
              <a:buFont typeface="Arial" charset="0"/>
              <a:buChar char="•"/>
              <a:defRPr sz="2800" kern="1200">
                <a:solidFill>
                  <a:schemeClr val="accent1">
                    <a:lumMod val="50000"/>
                  </a:schemeClr>
                </a:solidFill>
                <a:latin typeface="Gill Sans MT" charset="0"/>
                <a:ea typeface="Gill Sans MT" charset="0"/>
                <a:cs typeface="Gill Sans MT" charset="0"/>
              </a:defRPr>
            </a:lvl1pPr>
            <a:lvl2pPr marL="514350" indent="-171450" algn="l" defTabSz="685800" rtl="0" eaLnBrk="1" latinLnBrk="0" hangingPunct="1">
              <a:lnSpc>
                <a:spcPct val="90000"/>
              </a:lnSpc>
              <a:spcBef>
                <a:spcPts val="450"/>
              </a:spcBef>
              <a:buFont typeface="Arial" charset="0"/>
              <a:buChar char="•"/>
              <a:defRPr sz="2400" kern="1200">
                <a:solidFill>
                  <a:schemeClr val="accent1">
                    <a:lumMod val="50000"/>
                  </a:schemeClr>
                </a:solidFill>
                <a:latin typeface="Gill Sans MT" charset="0"/>
                <a:ea typeface="Gill Sans MT" charset="0"/>
                <a:cs typeface="Gill Sans MT" charset="0"/>
              </a:defRPr>
            </a:lvl2pPr>
            <a:lvl3pPr marL="857250" indent="-171450" algn="l" defTabSz="685800" rtl="0" eaLnBrk="1" latinLnBrk="0" hangingPunct="1">
              <a:lnSpc>
                <a:spcPct val="90000"/>
              </a:lnSpc>
              <a:spcBef>
                <a:spcPts val="450"/>
              </a:spcBef>
              <a:buFont typeface="Arial" charset="0"/>
              <a:buChar char="•"/>
              <a:defRPr sz="1800" kern="1200">
                <a:solidFill>
                  <a:schemeClr val="accent1">
                    <a:lumMod val="50000"/>
                  </a:schemeClr>
                </a:solidFill>
                <a:latin typeface="Gill Sans MT" charset="0"/>
                <a:ea typeface="Gill Sans MT" charset="0"/>
                <a:cs typeface="Gill Sans MT" charset="0"/>
              </a:defRPr>
            </a:lvl3pPr>
            <a:lvl4pPr marL="1200150" indent="-171450" algn="l" defTabSz="685800" rtl="0" eaLnBrk="1" latinLnBrk="0" hangingPunct="1">
              <a:lnSpc>
                <a:spcPct val="90000"/>
              </a:lnSpc>
              <a:spcBef>
                <a:spcPts val="450"/>
              </a:spcBef>
              <a:buFont typeface="Arial" charset="0"/>
              <a:buChar char="•"/>
              <a:defRPr sz="1800" kern="1200">
                <a:solidFill>
                  <a:schemeClr val="accent1">
                    <a:lumMod val="50000"/>
                  </a:schemeClr>
                </a:solidFill>
                <a:latin typeface="Gill Sans MT" charset="0"/>
                <a:ea typeface="Gill Sans MT" charset="0"/>
                <a:cs typeface="Gill Sans MT" charset="0"/>
              </a:defRPr>
            </a:lvl4pPr>
            <a:lvl5pPr marL="1543050" indent="-171450" algn="l" defTabSz="685800" rtl="0" eaLnBrk="1" latinLnBrk="0" hangingPunct="1">
              <a:lnSpc>
                <a:spcPct val="90000"/>
              </a:lnSpc>
              <a:spcBef>
                <a:spcPts val="450"/>
              </a:spcBef>
              <a:buFont typeface="Arial" charset="0"/>
              <a:buChar char="•"/>
              <a:defRPr sz="1800" kern="1200">
                <a:solidFill>
                  <a:schemeClr val="accent1">
                    <a:lumMod val="50000"/>
                  </a:schemeClr>
                </a:solidFill>
                <a:latin typeface="Gill Sans MT" charset="0"/>
                <a:ea typeface="Gill Sans MT" charset="0"/>
                <a:cs typeface="Gill Sans MT" charset="0"/>
              </a:defRPr>
            </a:lvl5pPr>
            <a:lvl6pPr marL="18859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9pPr>
          </a:lstStyle>
          <a:p>
            <a:r>
              <a:rPr lang="en-GB" sz="2400" dirty="0" err="1"/>
              <a:t>Povey</a:t>
            </a:r>
            <a:r>
              <a:rPr lang="en-GB" sz="2400" dirty="0"/>
              <a:t> (2001): visibility “necessary but not sufficient”</a:t>
            </a:r>
          </a:p>
          <a:p>
            <a:r>
              <a:rPr lang="en-GB" sz="2400" dirty="0"/>
              <a:t>Casey (2008): named contacts, two years in neighbourhoods</a:t>
            </a:r>
          </a:p>
          <a:p>
            <a:r>
              <a:rPr lang="en-GB" sz="2400" dirty="0" err="1"/>
              <a:t>CoP</a:t>
            </a:r>
            <a:r>
              <a:rPr lang="en-GB" sz="2400" dirty="0"/>
              <a:t> (2018):  “continuity of resource ... to enable productive and trusting relationships”</a:t>
            </a:r>
          </a:p>
        </p:txBody>
      </p:sp>
    </p:spTree>
    <p:extLst>
      <p:ext uri="{BB962C8B-B14F-4D97-AF65-F5344CB8AC3E}">
        <p14:creationId xmlns:p14="http://schemas.microsoft.com/office/powerpoint/2010/main" val="21041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‘Beast of the Met’</a:t>
            </a:r>
          </a:p>
        </p:txBody>
      </p:sp>
      <p:sp>
        <p:nvSpPr>
          <p:cNvPr id="3" name="Content Placeholder 2"/>
          <p:cNvSpPr>
            <a:spLocks noGrp="1"/>
          </p:cNvSpPr>
          <p:nvPr>
            <p:ph idx="1"/>
          </p:nvPr>
        </p:nvSpPr>
        <p:spPr>
          <a:xfrm>
            <a:off x="828675" y="2450592"/>
            <a:ext cx="2751433" cy="3721608"/>
          </a:xfrm>
        </p:spPr>
        <p:txBody>
          <a:bodyPr/>
          <a:lstStyle/>
          <a:p>
            <a:r>
              <a:rPr lang="en-GB" dirty="0"/>
              <a:t>Senior officers recognised issue</a:t>
            </a:r>
          </a:p>
          <a:p>
            <a:r>
              <a:rPr lang="en-GB" dirty="0"/>
              <a:t>Saw it as part of warp and weft of policing London</a:t>
            </a:r>
          </a:p>
        </p:txBody>
      </p:sp>
      <p:sp>
        <p:nvSpPr>
          <p:cNvPr id="4" name="Rounded Rectangular Callout 3"/>
          <p:cNvSpPr/>
          <p:nvPr/>
        </p:nvSpPr>
        <p:spPr>
          <a:xfrm>
            <a:off x="3858768" y="2450591"/>
            <a:ext cx="4700016" cy="3442717"/>
          </a:xfrm>
          <a:prstGeom prst="wedgeRoundRectCallout">
            <a:avLst>
              <a:gd name="adj1" fmla="val -27448"/>
              <a:gd name="adj2" fmla="val 6354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latin typeface="Gill Sans MT" charset="0"/>
                <a:ea typeface="Gill Sans MT" charset="0"/>
                <a:cs typeface="Gill Sans MT" charset="0"/>
              </a:rPr>
              <a:t>“</a:t>
            </a:r>
            <a:r>
              <a:rPr lang="mr-IN" sz="2000" dirty="0">
                <a:latin typeface="Gill Sans MT" charset="0"/>
                <a:ea typeface="Gill Sans MT" charset="0"/>
                <a:cs typeface="Gill Sans MT" charset="0"/>
              </a:rPr>
              <a:t>…</a:t>
            </a:r>
            <a:r>
              <a:rPr lang="en-GB" sz="2000" dirty="0">
                <a:latin typeface="Gill Sans MT" charset="0"/>
                <a:ea typeface="Gill Sans MT" charset="0"/>
                <a:cs typeface="Gill Sans MT" charset="0"/>
              </a:rPr>
              <a:t>it’s about knowing your neighbourhood, and if you’ve got that constant change, then it’s difficult for officers to get that continuity, as well as the members of the public knowing who their local bobbies are. But that is the beast of the Met as well, people move around all the time... “ - Officer Five, Blue Cluster</a:t>
            </a:r>
          </a:p>
        </p:txBody>
      </p:sp>
      <p:pic>
        <p:nvPicPr>
          <p:cNvPr id="5" name="Picture 4"/>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backgroundRemoval t="0" b="100000" l="0" r="100000">
                        <a14:foregroundMark x1="36000" y1="5804" x2="36000" y2="5804"/>
                        <a14:foregroundMark x1="52889" y1="8929" x2="52889" y2="8929"/>
                        <a14:foregroundMark x1="31556" y1="12500" x2="31556" y2="12500"/>
                        <a14:foregroundMark x1="54667" y1="16964" x2="54667" y2="16964"/>
                        <a14:foregroundMark x1="38222" y1="9375" x2="38222" y2="9375"/>
                        <a14:foregroundMark x1="58222" y1="12054" x2="58222" y2="12054"/>
                      </a14:backgroundRemoval>
                    </a14:imgEffect>
                  </a14:imgLayer>
                </a14:imgProps>
              </a:ext>
              <a:ext uri="{28A0092B-C50C-407E-A947-70E740481C1C}">
                <a14:useLocalDpi xmlns:a14="http://schemas.microsoft.com/office/drawing/2010/main" val="0"/>
              </a:ext>
            </a:extLst>
          </a:blip>
          <a:stretch>
            <a:fillRect/>
          </a:stretch>
        </p:blipFill>
        <p:spPr>
          <a:xfrm>
            <a:off x="1469433" y="3886200"/>
            <a:ext cx="2857500" cy="2844800"/>
          </a:xfrm>
          <a:prstGeom prst="rect">
            <a:avLst/>
          </a:prstGeom>
        </p:spPr>
      </p:pic>
    </p:spTree>
    <p:extLst>
      <p:ext uri="{BB962C8B-B14F-4D97-AF65-F5344CB8AC3E}">
        <p14:creationId xmlns:p14="http://schemas.microsoft.com/office/powerpoint/2010/main" val="4293522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55DC5-1440-FB47-B458-A42691EDE929}"/>
              </a:ext>
            </a:extLst>
          </p:cNvPr>
          <p:cNvSpPr>
            <a:spLocks noGrp="1"/>
          </p:cNvSpPr>
          <p:nvPr>
            <p:ph type="title"/>
          </p:nvPr>
        </p:nvSpPr>
        <p:spPr/>
        <p:txBody>
          <a:bodyPr/>
          <a:lstStyle/>
          <a:p>
            <a:r>
              <a:rPr lang="en-GB" dirty="0"/>
              <a:t>Writing for non-academic publications</a:t>
            </a:r>
          </a:p>
        </p:txBody>
      </p:sp>
      <p:sp>
        <p:nvSpPr>
          <p:cNvPr id="3" name="Text Placeholder 2">
            <a:extLst>
              <a:ext uri="{FF2B5EF4-FFF2-40B4-BE49-F238E27FC236}">
                <a16:creationId xmlns:a16="http://schemas.microsoft.com/office/drawing/2014/main" id="{F6AE580B-2909-3C48-B79C-E8961D2C22A8}"/>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251928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85D5B-B725-5544-B92D-C5A5CD5E8EF6}"/>
              </a:ext>
            </a:extLst>
          </p:cNvPr>
          <p:cNvSpPr>
            <a:spLocks noGrp="1"/>
          </p:cNvSpPr>
          <p:nvPr>
            <p:ph type="title"/>
          </p:nvPr>
        </p:nvSpPr>
        <p:spPr/>
        <p:txBody>
          <a:bodyPr/>
          <a:lstStyle/>
          <a:p>
            <a:r>
              <a:rPr lang="en-GB" dirty="0"/>
              <a:t>Types of writing</a:t>
            </a:r>
          </a:p>
        </p:txBody>
      </p:sp>
      <p:sp>
        <p:nvSpPr>
          <p:cNvPr id="3" name="Content Placeholder 2">
            <a:extLst>
              <a:ext uri="{FF2B5EF4-FFF2-40B4-BE49-F238E27FC236}">
                <a16:creationId xmlns:a16="http://schemas.microsoft.com/office/drawing/2014/main" id="{DC50BC6C-2FB7-4A4F-A5D7-B4F31AE6F17B}"/>
              </a:ext>
            </a:extLst>
          </p:cNvPr>
          <p:cNvSpPr>
            <a:spLocks noGrp="1"/>
          </p:cNvSpPr>
          <p:nvPr>
            <p:ph idx="1"/>
          </p:nvPr>
        </p:nvSpPr>
        <p:spPr>
          <a:xfrm>
            <a:off x="1606045" y="2638045"/>
            <a:ext cx="5937755" cy="3101983"/>
          </a:xfrm>
        </p:spPr>
        <p:txBody>
          <a:bodyPr/>
          <a:lstStyle/>
          <a:p>
            <a:r>
              <a:rPr lang="en-GB" dirty="0"/>
              <a:t>Explainers – simplifying a complex </a:t>
            </a:r>
            <a:r>
              <a:rPr lang="en-GB" dirty="0" smtClean="0"/>
              <a:t>issue</a:t>
            </a:r>
          </a:p>
          <a:p>
            <a:endParaRPr lang="en-GB" dirty="0"/>
          </a:p>
          <a:p>
            <a:r>
              <a:rPr lang="en-GB" dirty="0"/>
              <a:t>Op-eds – having an opinion, taking a stand</a:t>
            </a:r>
          </a:p>
          <a:p>
            <a:endParaRPr lang="en-GB" dirty="0" smtClean="0"/>
          </a:p>
          <a:p>
            <a:r>
              <a:rPr lang="en-GB" dirty="0" smtClean="0"/>
              <a:t>Recommendations </a:t>
            </a:r>
            <a:r>
              <a:rPr lang="en-GB" dirty="0"/>
              <a:t>– calling for a particular action based on your expertise </a:t>
            </a:r>
          </a:p>
        </p:txBody>
      </p:sp>
    </p:spTree>
    <p:extLst>
      <p:ext uri="{BB962C8B-B14F-4D97-AF65-F5344CB8AC3E}">
        <p14:creationId xmlns:p14="http://schemas.microsoft.com/office/powerpoint/2010/main" val="386247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DE54-0F8C-E14B-A059-890549C48377}"/>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0BFADA3C-BD61-5D49-9F00-F38CEAC42EB2}"/>
              </a:ext>
            </a:extLst>
          </p:cNvPr>
          <p:cNvSpPr>
            <a:spLocks noGrp="1"/>
          </p:cNvSpPr>
          <p:nvPr>
            <p:ph idx="1"/>
          </p:nvPr>
        </p:nvSpPr>
        <p:spPr/>
        <p:txBody>
          <a:bodyPr/>
          <a:lstStyle/>
          <a:p>
            <a:r>
              <a:rPr lang="en-GB" dirty="0"/>
              <a:t>Why bother?</a:t>
            </a:r>
          </a:p>
          <a:p>
            <a:r>
              <a:rPr lang="en-GB" dirty="0"/>
              <a:t>Stage One – know your audience </a:t>
            </a:r>
          </a:p>
          <a:p>
            <a:r>
              <a:rPr lang="en-GB" dirty="0"/>
              <a:t>Stage Two – know your message </a:t>
            </a:r>
          </a:p>
          <a:p>
            <a:r>
              <a:rPr lang="en-GB" dirty="0"/>
              <a:t>Stage Three – know your cunning plan </a:t>
            </a:r>
          </a:p>
          <a:p>
            <a:r>
              <a:rPr lang="en-GB" dirty="0"/>
              <a:t>Skills: Presentations</a:t>
            </a:r>
          </a:p>
          <a:p>
            <a:r>
              <a:rPr lang="en-GB" dirty="0"/>
              <a:t>Skills: Writing for non-academic publications </a:t>
            </a:r>
          </a:p>
        </p:txBody>
      </p:sp>
    </p:spTree>
    <p:extLst>
      <p:ext uri="{BB962C8B-B14F-4D97-AF65-F5344CB8AC3E}">
        <p14:creationId xmlns:p14="http://schemas.microsoft.com/office/powerpoint/2010/main" val="4139659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76AD-8669-4846-9EB5-0EB22AD925C8}"/>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8D02C089-0824-AD49-A814-8FD9C7B20620}"/>
              </a:ext>
            </a:extLst>
          </p:cNvPr>
          <p:cNvSpPr>
            <a:spLocks noGrp="1"/>
          </p:cNvSpPr>
          <p:nvPr>
            <p:ph idx="1"/>
          </p:nvPr>
        </p:nvSpPr>
        <p:spPr/>
        <p:txBody>
          <a:bodyPr/>
          <a:lstStyle/>
          <a:p>
            <a:r>
              <a:rPr lang="en-GB" dirty="0"/>
              <a:t>Take one non-academic press outlets</a:t>
            </a:r>
          </a:p>
          <a:p>
            <a:r>
              <a:rPr lang="en-GB" dirty="0"/>
              <a:t>Write a one-sentence summary of an explainer, op ed, and recommendation </a:t>
            </a:r>
          </a:p>
        </p:txBody>
      </p:sp>
      <p:sp>
        <p:nvSpPr>
          <p:cNvPr id="6" name="TextBox 5">
            <a:extLst>
              <a:ext uri="{FF2B5EF4-FFF2-40B4-BE49-F238E27FC236}">
                <a16:creationId xmlns:a16="http://schemas.microsoft.com/office/drawing/2014/main" id="{357AA128-7E47-F043-9909-112628F39B67}"/>
              </a:ext>
            </a:extLst>
          </p:cNvPr>
          <p:cNvSpPr txBox="1"/>
          <p:nvPr/>
        </p:nvSpPr>
        <p:spPr>
          <a:xfrm>
            <a:off x="0" y="6858000"/>
            <a:ext cx="5486400" cy="230832"/>
          </a:xfrm>
          <a:prstGeom prst="rect">
            <a:avLst/>
          </a:prstGeom>
          <a:noFill/>
        </p:spPr>
        <p:txBody>
          <a:bodyPr wrap="square" rtlCol="0">
            <a:spAutoFit/>
          </a:bodyPr>
          <a:lstStyle/>
          <a:p>
            <a:r>
              <a:rPr lang="en-GB" sz="900">
                <a:hlinkClick r:id="rId2" tooltip="http://www.pngall.com/newspaper-png"/>
              </a:rPr>
              <a:t>This Photo</a:t>
            </a:r>
            <a:r>
              <a:rPr lang="en-GB" sz="900"/>
              <a:t> by Unknown Author is licensed under </a:t>
            </a:r>
            <a:r>
              <a:rPr lang="en-GB" sz="900">
                <a:hlinkClick r:id="rId3" tooltip="https://creativecommons.org/licenses/by-nc/3.0/"/>
              </a:rPr>
              <a:t>CC BY-NC</a:t>
            </a:r>
            <a:endParaRPr lang="en-GB" sz="900"/>
          </a:p>
        </p:txBody>
      </p:sp>
    </p:spTree>
    <p:extLst>
      <p:ext uri="{BB962C8B-B14F-4D97-AF65-F5344CB8AC3E}">
        <p14:creationId xmlns:p14="http://schemas.microsoft.com/office/powerpoint/2010/main" val="1146536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FFA0D-73A8-724C-895F-CB17B1F30185}"/>
              </a:ext>
            </a:extLst>
          </p:cNvPr>
          <p:cNvSpPr>
            <a:spLocks noGrp="1"/>
          </p:cNvSpPr>
          <p:nvPr>
            <p:ph type="title"/>
          </p:nvPr>
        </p:nvSpPr>
        <p:spPr/>
        <p:txBody>
          <a:bodyPr/>
          <a:lstStyle/>
          <a:p>
            <a:r>
              <a:rPr lang="en-GB" dirty="0"/>
              <a:t>Rules of the game</a:t>
            </a:r>
          </a:p>
        </p:txBody>
      </p:sp>
      <p:sp>
        <p:nvSpPr>
          <p:cNvPr id="3" name="Content Placeholder 2">
            <a:extLst>
              <a:ext uri="{FF2B5EF4-FFF2-40B4-BE49-F238E27FC236}">
                <a16:creationId xmlns:a16="http://schemas.microsoft.com/office/drawing/2014/main" id="{812B7512-CCC6-9B49-B71E-D7D5DF85CA5F}"/>
              </a:ext>
            </a:extLst>
          </p:cNvPr>
          <p:cNvSpPr>
            <a:spLocks noGrp="1"/>
          </p:cNvSpPr>
          <p:nvPr>
            <p:ph idx="1"/>
          </p:nvPr>
        </p:nvSpPr>
        <p:spPr/>
        <p:txBody>
          <a:bodyPr>
            <a:normAutofit/>
          </a:bodyPr>
          <a:lstStyle/>
          <a:p>
            <a:r>
              <a:rPr lang="en-GB" dirty="0"/>
              <a:t>Remember your audience</a:t>
            </a:r>
          </a:p>
          <a:p>
            <a:r>
              <a:rPr lang="en-GB" dirty="0"/>
              <a:t>Avoid jargon, acronyms, theory, literature reviews</a:t>
            </a:r>
          </a:p>
          <a:p>
            <a:r>
              <a:rPr lang="en-GB" dirty="0"/>
              <a:t>If you’d need to explain it to your mum, you need to explain it here </a:t>
            </a:r>
          </a:p>
          <a:p>
            <a:r>
              <a:rPr lang="en-GB" dirty="0"/>
              <a:t>Limited or no references </a:t>
            </a:r>
          </a:p>
          <a:p>
            <a:r>
              <a:rPr lang="en-GB" dirty="0"/>
              <a:t>No more than 800-1,500 words </a:t>
            </a:r>
          </a:p>
          <a:p>
            <a:r>
              <a:rPr lang="en-GB" dirty="0"/>
              <a:t>Read the publication, get used to its voice</a:t>
            </a:r>
          </a:p>
        </p:txBody>
      </p:sp>
    </p:spTree>
    <p:extLst>
      <p:ext uri="{BB962C8B-B14F-4D97-AF65-F5344CB8AC3E}">
        <p14:creationId xmlns:p14="http://schemas.microsoft.com/office/powerpoint/2010/main" val="4213519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E34D7-8664-D24F-9EB2-8C2B2ED6B9CE}"/>
              </a:ext>
            </a:extLst>
          </p:cNvPr>
          <p:cNvSpPr>
            <a:spLocks noGrp="1"/>
          </p:cNvSpPr>
          <p:nvPr>
            <p:ph type="title"/>
          </p:nvPr>
        </p:nvSpPr>
        <p:spPr/>
        <p:txBody>
          <a:bodyPr/>
          <a:lstStyle/>
          <a:p>
            <a:r>
              <a:rPr lang="en-GB" dirty="0"/>
              <a:t>Take home Exercise</a:t>
            </a:r>
          </a:p>
        </p:txBody>
      </p:sp>
      <p:sp>
        <p:nvSpPr>
          <p:cNvPr id="3" name="Content Placeholder 2">
            <a:extLst>
              <a:ext uri="{FF2B5EF4-FFF2-40B4-BE49-F238E27FC236}">
                <a16:creationId xmlns:a16="http://schemas.microsoft.com/office/drawing/2014/main" id="{EEF53EB9-E7F0-7048-9891-D4529EE2D090}"/>
              </a:ext>
            </a:extLst>
          </p:cNvPr>
          <p:cNvSpPr>
            <a:spLocks noGrp="1"/>
          </p:cNvSpPr>
          <p:nvPr>
            <p:ph idx="1"/>
          </p:nvPr>
        </p:nvSpPr>
        <p:spPr/>
        <p:txBody>
          <a:bodyPr/>
          <a:lstStyle/>
          <a:p>
            <a:r>
              <a:rPr lang="en-GB" dirty="0"/>
              <a:t>Research the possible homes for the ideas you’ve developed</a:t>
            </a:r>
          </a:p>
          <a:p>
            <a:r>
              <a:rPr lang="en-GB" dirty="0"/>
              <a:t>Find out the name of the editor and how to pitch an idea </a:t>
            </a:r>
          </a:p>
          <a:p>
            <a:r>
              <a:rPr lang="en-GB" dirty="0"/>
              <a:t>For example: </a:t>
            </a:r>
            <a:r>
              <a:rPr lang="en-GB" dirty="0" err="1"/>
              <a:t>carina.oreilly@policinginsight.com</a:t>
            </a:r>
            <a:endParaRPr lang="en-GB" dirty="0"/>
          </a:p>
          <a:p>
            <a:r>
              <a:rPr lang="en-GB" dirty="0"/>
              <a:t>Draft a plan for a 1,000 word piece on one of your ideas</a:t>
            </a:r>
          </a:p>
          <a:p>
            <a:r>
              <a:rPr lang="en-GB" dirty="0"/>
              <a:t>Now pitch it!</a:t>
            </a:r>
          </a:p>
          <a:p>
            <a:endParaRPr lang="en-GB" dirty="0"/>
          </a:p>
        </p:txBody>
      </p:sp>
    </p:spTree>
    <p:extLst>
      <p:ext uri="{BB962C8B-B14F-4D97-AF65-F5344CB8AC3E}">
        <p14:creationId xmlns:p14="http://schemas.microsoft.com/office/powerpoint/2010/main" val="4188276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F63B3-8D30-5C40-810C-F7C9C285CB95}"/>
              </a:ext>
            </a:extLst>
          </p:cNvPr>
          <p:cNvSpPr>
            <a:spLocks noGrp="1"/>
          </p:cNvSpPr>
          <p:nvPr>
            <p:ph type="title"/>
          </p:nvPr>
        </p:nvSpPr>
        <p:spPr/>
        <p:txBody>
          <a:bodyPr/>
          <a:lstStyle/>
          <a:p>
            <a:r>
              <a:rPr lang="en-GB" dirty="0"/>
              <a:t>Why bother?</a:t>
            </a:r>
          </a:p>
        </p:txBody>
      </p:sp>
      <p:sp>
        <p:nvSpPr>
          <p:cNvPr id="3" name="Text Placeholder 2">
            <a:extLst>
              <a:ext uri="{FF2B5EF4-FFF2-40B4-BE49-F238E27FC236}">
                <a16:creationId xmlns:a16="http://schemas.microsoft.com/office/drawing/2014/main" id="{94938278-6A3F-DA42-95DB-121DA87E49E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18238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CDDDE-659A-A249-9AAF-484E70FBF484}"/>
              </a:ext>
            </a:extLst>
          </p:cNvPr>
          <p:cNvSpPr>
            <a:spLocks noGrp="1"/>
          </p:cNvSpPr>
          <p:nvPr>
            <p:ph type="title"/>
          </p:nvPr>
        </p:nvSpPr>
        <p:spPr/>
        <p:txBody>
          <a:bodyPr/>
          <a:lstStyle/>
          <a:p>
            <a:r>
              <a:rPr lang="en-GB" dirty="0"/>
              <a:t>Reasons to be cheerful</a:t>
            </a:r>
          </a:p>
        </p:txBody>
      </p:sp>
      <p:sp>
        <p:nvSpPr>
          <p:cNvPr id="7" name="TextBox 6">
            <a:extLst>
              <a:ext uri="{FF2B5EF4-FFF2-40B4-BE49-F238E27FC236}">
                <a16:creationId xmlns:a16="http://schemas.microsoft.com/office/drawing/2014/main" id="{6F3A83DF-E999-0A44-A783-BA63B8312C28}"/>
              </a:ext>
            </a:extLst>
          </p:cNvPr>
          <p:cNvSpPr txBox="1"/>
          <p:nvPr/>
        </p:nvSpPr>
        <p:spPr>
          <a:xfrm>
            <a:off x="1606045" y="2575932"/>
            <a:ext cx="5937755" cy="2693045"/>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dirty="0"/>
              <a:t>Lower your expectations. Who reads theses?</a:t>
            </a:r>
          </a:p>
          <a:p>
            <a:pPr marL="285750" indent="-285750">
              <a:spcAft>
                <a:spcPts val="600"/>
              </a:spcAft>
              <a:buFont typeface="Arial" panose="020B0604020202020204" pitchFamily="34" charset="0"/>
              <a:buChar char="•"/>
            </a:pPr>
            <a:r>
              <a:rPr lang="en-GB" dirty="0"/>
              <a:t>What’s the point of doing all this work?</a:t>
            </a:r>
          </a:p>
          <a:p>
            <a:pPr marL="285750" indent="-285750">
              <a:spcAft>
                <a:spcPts val="600"/>
              </a:spcAft>
              <a:buFont typeface="Arial" panose="020B0604020202020204" pitchFamily="34" charset="0"/>
              <a:buChar char="•"/>
            </a:pPr>
            <a:r>
              <a:rPr lang="en-GB" dirty="0"/>
              <a:t>Writing for non-academic audiences is a skill. You’re a nerd. You like learning skills. </a:t>
            </a:r>
          </a:p>
          <a:p>
            <a:pPr marL="285750" indent="-285750">
              <a:spcAft>
                <a:spcPts val="600"/>
              </a:spcAft>
              <a:buFont typeface="Arial" panose="020B0604020202020204" pitchFamily="34" charset="0"/>
              <a:buChar char="•"/>
            </a:pPr>
            <a:r>
              <a:rPr lang="en-GB" dirty="0"/>
              <a:t>Learning to explain complexity is the essence of good writing. </a:t>
            </a:r>
          </a:p>
          <a:p>
            <a:pPr marL="285750" indent="-285750">
              <a:spcAft>
                <a:spcPts val="600"/>
              </a:spcAft>
              <a:buFont typeface="Arial" panose="020B0604020202020204" pitchFamily="34" charset="0"/>
              <a:buChar char="•"/>
            </a:pPr>
            <a:r>
              <a:rPr lang="en-GB" dirty="0"/>
              <a:t>You’re always going to be busy.</a:t>
            </a:r>
          </a:p>
          <a:p>
            <a:pPr marL="285750" indent="-285750">
              <a:spcAft>
                <a:spcPts val="600"/>
              </a:spcAft>
              <a:buFont typeface="Arial" panose="020B0604020202020204" pitchFamily="34" charset="0"/>
              <a:buChar char="•"/>
            </a:pPr>
            <a:r>
              <a:rPr lang="en-GB" dirty="0"/>
              <a:t>If you can get into the Beano, you’ve made it. </a:t>
            </a:r>
          </a:p>
        </p:txBody>
      </p:sp>
    </p:spTree>
    <p:extLst>
      <p:ext uri="{BB962C8B-B14F-4D97-AF65-F5344CB8AC3E}">
        <p14:creationId xmlns:p14="http://schemas.microsoft.com/office/powerpoint/2010/main" val="22626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09F2-586C-4E48-8A69-26A8F661BE87}"/>
              </a:ext>
            </a:extLst>
          </p:cNvPr>
          <p:cNvSpPr>
            <a:spLocks noGrp="1"/>
          </p:cNvSpPr>
          <p:nvPr>
            <p:ph type="title"/>
          </p:nvPr>
        </p:nvSpPr>
        <p:spPr/>
        <p:txBody>
          <a:bodyPr/>
          <a:lstStyle/>
          <a:p>
            <a:r>
              <a:rPr lang="en-GB" dirty="0"/>
              <a:t>Benefits of Presenting </a:t>
            </a:r>
            <a:br>
              <a:rPr lang="en-GB" dirty="0"/>
            </a:br>
            <a:r>
              <a:rPr lang="en-GB" dirty="0"/>
              <a:t>your work </a:t>
            </a:r>
          </a:p>
        </p:txBody>
      </p:sp>
      <p:sp>
        <p:nvSpPr>
          <p:cNvPr id="3" name="Content Placeholder 2">
            <a:extLst>
              <a:ext uri="{FF2B5EF4-FFF2-40B4-BE49-F238E27FC236}">
                <a16:creationId xmlns:a16="http://schemas.microsoft.com/office/drawing/2014/main" id="{E88DD5C5-EAE4-2446-8276-D4D57D1D4853}"/>
              </a:ext>
            </a:extLst>
          </p:cNvPr>
          <p:cNvSpPr>
            <a:spLocks noGrp="1"/>
          </p:cNvSpPr>
          <p:nvPr>
            <p:ph idx="1"/>
          </p:nvPr>
        </p:nvSpPr>
        <p:spPr>
          <a:xfrm>
            <a:off x="1393902" y="2638045"/>
            <a:ext cx="6300439" cy="3525688"/>
          </a:xfrm>
        </p:spPr>
        <p:txBody>
          <a:bodyPr>
            <a:normAutofit/>
          </a:bodyPr>
          <a:lstStyle/>
          <a:p>
            <a:r>
              <a:rPr lang="en-GB" dirty="0"/>
              <a:t>Get your findings under the noses of people who can use them </a:t>
            </a:r>
          </a:p>
          <a:p>
            <a:r>
              <a:rPr lang="en-GB" dirty="0"/>
              <a:t>Make your name as an expert in your field </a:t>
            </a:r>
          </a:p>
          <a:p>
            <a:r>
              <a:rPr lang="en-GB" dirty="0"/>
              <a:t>Improve your communication skills </a:t>
            </a:r>
          </a:p>
          <a:p>
            <a:r>
              <a:rPr lang="en-GB" dirty="0"/>
              <a:t>Make it easier to apply for grants</a:t>
            </a:r>
          </a:p>
          <a:p>
            <a:r>
              <a:rPr lang="en-GB" dirty="0"/>
              <a:t>Rehearse your arguments</a:t>
            </a:r>
          </a:p>
          <a:p>
            <a:r>
              <a:rPr lang="en-GB" dirty="0"/>
              <a:t>Pad out your CV</a:t>
            </a:r>
          </a:p>
          <a:p>
            <a:r>
              <a:rPr lang="en-GB" dirty="0"/>
              <a:t>IMPACT</a:t>
            </a:r>
          </a:p>
        </p:txBody>
      </p:sp>
      <p:pic>
        <p:nvPicPr>
          <p:cNvPr id="8" name="Picture 7" descr="A close up of a logo&#10;&#10;Description automatically generated">
            <a:extLst>
              <a:ext uri="{FF2B5EF4-FFF2-40B4-BE49-F238E27FC236}">
                <a16:creationId xmlns:a16="http://schemas.microsoft.com/office/drawing/2014/main" id="{B25B3423-05C4-0F43-AAB3-B931668884D9}"/>
              </a:ext>
            </a:extLst>
          </p:cNvPr>
          <p:cNvPicPr>
            <a:picLocks noChangeAspect="1"/>
          </p:cNvPicPr>
          <p:nvPr/>
        </p:nvPicPr>
        <p:blipFill>
          <a:blip r:embed="rId2">
            <a:extLst>
              <a:ext uri="{837473B0-CC2E-450A-ABE3-18F120FF3D39}">
                <a1611:picAttrSrcUrl xmlns="" xmlns:a1611="http://schemas.microsoft.com/office/drawing/2016/11/main" r:id="rId3"/>
              </a:ext>
            </a:extLst>
          </a:blip>
          <a:stretch>
            <a:fillRect/>
          </a:stretch>
        </p:blipFill>
        <p:spPr>
          <a:xfrm>
            <a:off x="4449337" y="3596267"/>
            <a:ext cx="4465444" cy="3349084"/>
          </a:xfrm>
          <a:prstGeom prst="rect">
            <a:avLst/>
          </a:prstGeom>
        </p:spPr>
      </p:pic>
    </p:spTree>
    <p:extLst>
      <p:ext uri="{BB962C8B-B14F-4D97-AF65-F5344CB8AC3E}">
        <p14:creationId xmlns:p14="http://schemas.microsoft.com/office/powerpoint/2010/main" val="1829298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4BFC3-2B37-0E4A-A941-58E622031B64}"/>
              </a:ext>
            </a:extLst>
          </p:cNvPr>
          <p:cNvSpPr>
            <a:spLocks noGrp="1"/>
          </p:cNvSpPr>
          <p:nvPr>
            <p:ph type="title"/>
          </p:nvPr>
        </p:nvSpPr>
        <p:spPr/>
        <p:txBody>
          <a:bodyPr/>
          <a:lstStyle/>
          <a:p>
            <a:r>
              <a:rPr lang="en-GB" dirty="0"/>
              <a:t>Stage one – </a:t>
            </a:r>
            <a:br>
              <a:rPr lang="en-GB" dirty="0"/>
            </a:br>
            <a:r>
              <a:rPr lang="en-GB" dirty="0"/>
              <a:t>know your audience</a:t>
            </a:r>
          </a:p>
        </p:txBody>
      </p:sp>
      <p:sp>
        <p:nvSpPr>
          <p:cNvPr id="3" name="Text Placeholder 2">
            <a:extLst>
              <a:ext uri="{FF2B5EF4-FFF2-40B4-BE49-F238E27FC236}">
                <a16:creationId xmlns:a16="http://schemas.microsoft.com/office/drawing/2014/main" id="{7BEB2E46-373E-014B-B03A-D071C4BA818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381525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D725-CD42-BB4E-B0C6-D7BA8C821F35}"/>
              </a:ext>
            </a:extLst>
          </p:cNvPr>
          <p:cNvSpPr>
            <a:spLocks noGrp="1"/>
          </p:cNvSpPr>
          <p:nvPr>
            <p:ph type="title"/>
          </p:nvPr>
        </p:nvSpPr>
        <p:spPr/>
        <p:txBody>
          <a:bodyPr/>
          <a:lstStyle/>
          <a:p>
            <a:r>
              <a:rPr lang="en-GB" dirty="0"/>
              <a:t>brainstorm </a:t>
            </a:r>
          </a:p>
        </p:txBody>
      </p:sp>
      <p:sp>
        <p:nvSpPr>
          <p:cNvPr id="3" name="Content Placeholder 2">
            <a:extLst>
              <a:ext uri="{FF2B5EF4-FFF2-40B4-BE49-F238E27FC236}">
                <a16:creationId xmlns:a16="http://schemas.microsoft.com/office/drawing/2014/main" id="{E223E226-3A6D-5C4F-9659-BB2C25FECB12}"/>
              </a:ext>
            </a:extLst>
          </p:cNvPr>
          <p:cNvSpPr>
            <a:spLocks noGrp="1"/>
          </p:cNvSpPr>
          <p:nvPr>
            <p:ph idx="1"/>
          </p:nvPr>
        </p:nvSpPr>
        <p:spPr>
          <a:xfrm>
            <a:off x="1940312" y="2638045"/>
            <a:ext cx="5603488" cy="3595487"/>
          </a:xfrm>
        </p:spPr>
        <p:txBody>
          <a:bodyPr>
            <a:normAutofit/>
          </a:bodyPr>
          <a:lstStyle/>
          <a:p>
            <a:r>
              <a:rPr lang="en-GB" dirty="0"/>
              <a:t>Brainstorm all the possible audiences for your research </a:t>
            </a:r>
          </a:p>
          <a:p>
            <a:r>
              <a:rPr lang="en-GB" dirty="0"/>
              <a:t>This should include everyone you can think of that might be interested, including your mum </a:t>
            </a:r>
          </a:p>
          <a:p>
            <a:r>
              <a:rPr lang="en-GB" dirty="0"/>
              <a:t>Consider the following categories. Be precise. </a:t>
            </a:r>
          </a:p>
          <a:p>
            <a:pPr lvl="1"/>
            <a:r>
              <a:rPr lang="en-GB" dirty="0"/>
              <a:t>Other academics – who? In what fields?</a:t>
            </a:r>
          </a:p>
          <a:p>
            <a:pPr lvl="1"/>
            <a:r>
              <a:rPr lang="en-GB" dirty="0"/>
              <a:t>Practitioners – who precisely? If police, what rank?</a:t>
            </a:r>
          </a:p>
          <a:p>
            <a:pPr lvl="1"/>
            <a:r>
              <a:rPr lang="en-GB" dirty="0"/>
              <a:t>Policy-makers – where? Which departments?</a:t>
            </a:r>
          </a:p>
          <a:p>
            <a:pPr lvl="1"/>
            <a:r>
              <a:rPr lang="en-GB" dirty="0"/>
              <a:t>Members of the public – why? </a:t>
            </a:r>
          </a:p>
          <a:p>
            <a:r>
              <a:rPr lang="en-GB" dirty="0"/>
              <a:t>Now choose the top three, and rank them in order </a:t>
            </a:r>
          </a:p>
        </p:txBody>
      </p:sp>
    </p:spTree>
    <p:extLst>
      <p:ext uri="{BB962C8B-B14F-4D97-AF65-F5344CB8AC3E}">
        <p14:creationId xmlns:p14="http://schemas.microsoft.com/office/powerpoint/2010/main" val="1276792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320-4908-F54D-BC9B-75F9E6653ECB}"/>
              </a:ext>
            </a:extLst>
          </p:cNvPr>
          <p:cNvSpPr>
            <a:spLocks noGrp="1"/>
          </p:cNvSpPr>
          <p:nvPr>
            <p:ph type="title"/>
          </p:nvPr>
        </p:nvSpPr>
        <p:spPr/>
        <p:txBody>
          <a:bodyPr/>
          <a:lstStyle/>
          <a:p>
            <a:r>
              <a:rPr lang="en-GB" dirty="0"/>
              <a:t>Draw a terrible mind map</a:t>
            </a:r>
          </a:p>
        </p:txBody>
      </p:sp>
      <p:sp useBgFill="1">
        <p:nvSpPr>
          <p:cNvPr id="7" name="TextBox 6">
            <a:extLst>
              <a:ext uri="{FF2B5EF4-FFF2-40B4-BE49-F238E27FC236}">
                <a16:creationId xmlns:a16="http://schemas.microsoft.com/office/drawing/2014/main" id="{ACBE7294-1260-A547-A6DD-0D2C9F5D50CE}"/>
              </a:ext>
            </a:extLst>
          </p:cNvPr>
          <p:cNvSpPr txBox="1"/>
          <p:nvPr/>
        </p:nvSpPr>
        <p:spPr>
          <a:xfrm>
            <a:off x="1107554" y="6483618"/>
            <a:ext cx="6478858" cy="230832"/>
          </a:xfrm>
          <a:prstGeom prst="rect">
            <a:avLst/>
          </a:prstGeom>
        </p:spPr>
        <p:txBody>
          <a:bodyPr wrap="square" rtlCol="0">
            <a:spAutoFit/>
          </a:bodyPr>
          <a:lstStyle/>
          <a:p>
            <a:r>
              <a:rPr lang="en-GB" sz="900">
                <a:hlinkClick r:id="rId2" tooltip="https://www.rcfouchaux.ca/blog/tag/mind-maps/"/>
              </a:rPr>
              <a:t>This Photo</a:t>
            </a:r>
            <a:r>
              <a:rPr lang="en-GB" sz="900"/>
              <a:t> by Unknown Author is licensed under </a:t>
            </a:r>
            <a:r>
              <a:rPr lang="en-GB" sz="900">
                <a:hlinkClick r:id="rId3" tooltip="https://creativecommons.org/licenses/by-nc-sa/3.0/"/>
              </a:rPr>
              <a:t>CC BY-SA-NC</a:t>
            </a:r>
            <a:endParaRPr lang="en-GB" sz="900"/>
          </a:p>
        </p:txBody>
      </p:sp>
      <p:sp>
        <p:nvSpPr>
          <p:cNvPr id="8" name="Content Placeholder 7">
            <a:extLst>
              <a:ext uri="{FF2B5EF4-FFF2-40B4-BE49-F238E27FC236}">
                <a16:creationId xmlns:a16="http://schemas.microsoft.com/office/drawing/2014/main" id="{BE3152A7-3957-9047-892A-C40346D1CC90}"/>
              </a:ext>
            </a:extLst>
          </p:cNvPr>
          <p:cNvSpPr>
            <a:spLocks noGrp="1"/>
          </p:cNvSpPr>
          <p:nvPr>
            <p:ph idx="1"/>
          </p:nvPr>
        </p:nvSpPr>
        <p:spPr>
          <a:solidFill>
            <a:schemeClr val="bg1">
              <a:alpha val="85000"/>
            </a:schemeClr>
          </a:solidFill>
        </p:spPr>
        <p:txBody>
          <a:bodyPr/>
          <a:lstStyle/>
          <a:p>
            <a:r>
              <a:rPr lang="en-GB" dirty="0"/>
              <a:t>Put each of your audiences in a circle and map the sorts of ways you could communicate your research to them </a:t>
            </a:r>
          </a:p>
          <a:p>
            <a:r>
              <a:rPr lang="en-GB" dirty="0"/>
              <a:t>For example, you can communicate to other academics through journal articles</a:t>
            </a:r>
          </a:p>
          <a:p>
            <a:r>
              <a:rPr lang="en-GB" dirty="0"/>
              <a:t>If more than one audience can be reached through the same method, draw a line to each </a:t>
            </a:r>
          </a:p>
          <a:p>
            <a:r>
              <a:rPr lang="en-GB" dirty="0"/>
              <a:t>Journal articles shouldn’t be linked to anyone except ‘other academics’…</a:t>
            </a:r>
          </a:p>
        </p:txBody>
      </p:sp>
    </p:spTree>
    <p:extLst>
      <p:ext uri="{BB962C8B-B14F-4D97-AF65-F5344CB8AC3E}">
        <p14:creationId xmlns:p14="http://schemas.microsoft.com/office/powerpoint/2010/main" val="1682041124"/>
      </p:ext>
    </p:extLst>
  </p:cSld>
  <p:clrMapOvr>
    <a:masterClrMapping/>
  </p:clrMapOvr>
</p:sld>
</file>

<file path=ppt/theme/theme1.xml><?xml version="1.0" encoding="utf-8"?>
<a:theme xmlns:a="http://schemas.openxmlformats.org/drawingml/2006/main" name="Parcel">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7136</TotalTime>
  <Words>1209</Words>
  <Application>Microsoft Office PowerPoint</Application>
  <PresentationFormat>On-screen Show (4:3)</PresentationFormat>
  <Paragraphs>173</Paragraphs>
  <Slides>32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Gill Sans MT</vt:lpstr>
      <vt:lpstr>Mangal</vt:lpstr>
      <vt:lpstr>Parcel</vt:lpstr>
      <vt:lpstr>Public engagement and presentation skills</vt:lpstr>
      <vt:lpstr>Why do you need this?</vt:lpstr>
      <vt:lpstr>Agenda</vt:lpstr>
      <vt:lpstr>Why bother?</vt:lpstr>
      <vt:lpstr>Reasons to be cheerful</vt:lpstr>
      <vt:lpstr>Benefits of Presenting  your work </vt:lpstr>
      <vt:lpstr>Stage one –  know your audience</vt:lpstr>
      <vt:lpstr>brainstorm </vt:lpstr>
      <vt:lpstr>Draw a terrible mind map</vt:lpstr>
      <vt:lpstr>Your list </vt:lpstr>
      <vt:lpstr>Stage two –  Know your message </vt:lpstr>
      <vt:lpstr>Exercise </vt:lpstr>
      <vt:lpstr>messaging</vt:lpstr>
      <vt:lpstr>Goals</vt:lpstr>
      <vt:lpstr>Stage three –  your cunning plan</vt:lpstr>
      <vt:lpstr>Aligning </vt:lpstr>
      <vt:lpstr>Managing your comms </vt:lpstr>
      <vt:lpstr>Presentation skills</vt:lpstr>
      <vt:lpstr>why are so many presentations so boring?</vt:lpstr>
      <vt:lpstr>Plan your presentation </vt:lpstr>
      <vt:lpstr>Exercise </vt:lpstr>
      <vt:lpstr>What’s your hook?</vt:lpstr>
      <vt:lpstr>What’s your takeaway?</vt:lpstr>
      <vt:lpstr>DELIVERY </vt:lpstr>
      <vt:lpstr>Here’s one I made earlier</vt:lpstr>
      <vt:lpstr>Familiarity and continuity</vt:lpstr>
      <vt:lpstr>The ‘Beast of the Met’</vt:lpstr>
      <vt:lpstr>Writing for non-academic publications</vt:lpstr>
      <vt:lpstr>Types of writing</vt:lpstr>
      <vt:lpstr>Exercise</vt:lpstr>
      <vt:lpstr>Rules of the game</vt:lpstr>
      <vt:lpstr>Take home Exercise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an impact</dc:title>
  <dc:creator>Carina O'Reilly</dc:creator>
  <cp:lastModifiedBy>Boyle, Monica</cp:lastModifiedBy>
  <cp:revision>28</cp:revision>
  <dcterms:created xsi:type="dcterms:W3CDTF">2020-03-04T15:41:28Z</dcterms:created>
  <dcterms:modified xsi:type="dcterms:W3CDTF">2020-03-11T13:12:33Z</dcterms:modified>
</cp:coreProperties>
</file>