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8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 Hockey" initials="RH" lastIdx="2" clrIdx="0">
    <p:extLst>
      <p:ext uri="{19B8F6BF-5375-455C-9EA6-DF929625EA0E}">
        <p15:presenceInfo xmlns:p15="http://schemas.microsoft.com/office/powerpoint/2012/main" userId="f0df188c9a310c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ABA4"/>
    <a:srgbClr val="3EA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71"/>
    <p:restoredTop sz="96260"/>
  </p:normalViewPr>
  <p:slideViewPr>
    <p:cSldViewPr snapToGrid="0" snapToObjects="1">
      <p:cViewPr>
        <p:scale>
          <a:sx n="90" d="100"/>
          <a:sy n="90" d="100"/>
        </p:scale>
        <p:origin x="832" y="584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>
        <p:scale>
          <a:sx n="100" d="100"/>
          <a:sy n="100" d="100"/>
        </p:scale>
        <p:origin x="3510" y="-648"/>
      </p:cViewPr>
      <p:guideLst>
        <p:guide orient="horz" pos="3078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3001C4-FCDF-424F-9123-2FD502C0915D}" type="doc">
      <dgm:prSet loTypeId="urn:microsoft.com/office/officeart/2005/8/layout/vList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F2ADE2E-312E-4E47-AD5B-FF05E9E7AB26}">
      <dgm:prSet phldrT="[Text]" custT="1"/>
      <dgm:spPr>
        <a:solidFill>
          <a:srgbClr val="3CABA4"/>
        </a:solidFill>
      </dgm:spPr>
      <dgm:t>
        <a:bodyPr/>
        <a:lstStyle/>
        <a:p>
          <a:pPr>
            <a:buFont typeface="Wingdings" pitchFamily="2" charset="2"/>
            <a:buChar char="Ø"/>
          </a:pPr>
          <a:r>
            <a:rPr lang="en-GB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What are County Lines?</a:t>
          </a:r>
          <a:endParaRPr lang="en-GB" sz="4000" dirty="0">
            <a:solidFill>
              <a:srgbClr val="FF0000"/>
            </a:solidFill>
          </a:endParaRPr>
        </a:p>
      </dgm:t>
    </dgm:pt>
    <dgm:pt modelId="{5E1DB01B-A3C5-0B40-8A76-127A2A142B3D}" type="parTrans" cxnId="{1AD4CF09-9AA4-174E-B4CB-3BD847BEE8B9}">
      <dgm:prSet/>
      <dgm:spPr/>
      <dgm:t>
        <a:bodyPr/>
        <a:lstStyle/>
        <a:p>
          <a:endParaRPr lang="en-GB">
            <a:solidFill>
              <a:srgbClr val="FF0000"/>
            </a:solidFill>
          </a:endParaRPr>
        </a:p>
      </dgm:t>
    </dgm:pt>
    <dgm:pt modelId="{86BA7BD4-2398-8948-B7A7-E0D871F55113}" type="sibTrans" cxnId="{1AD4CF09-9AA4-174E-B4CB-3BD847BEE8B9}">
      <dgm:prSet/>
      <dgm:spPr/>
      <dgm:t>
        <a:bodyPr/>
        <a:lstStyle/>
        <a:p>
          <a:endParaRPr lang="en-GB">
            <a:solidFill>
              <a:srgbClr val="FF0000"/>
            </a:solidFill>
          </a:endParaRPr>
        </a:p>
      </dgm:t>
    </dgm:pt>
    <dgm:pt modelId="{FC3A260B-C1ED-A041-AAFC-3347C6C81F3E}">
      <dgm:prSet phldrT="[Text]" custT="1"/>
      <dgm:spPr>
        <a:solidFill>
          <a:srgbClr val="3CABA4"/>
        </a:solidFill>
      </dgm:spPr>
      <dgm:t>
        <a:bodyPr/>
        <a:lstStyle/>
        <a:p>
          <a:r>
            <a:rPr lang="en-GB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Exploitation</a:t>
          </a:r>
          <a:r>
            <a:rPr lang="en-GB" sz="4000" dirty="0">
              <a:solidFill>
                <a:srgbClr val="FF0000"/>
              </a:solidFill>
            </a:rPr>
            <a:t> and Vulnerability</a:t>
          </a:r>
        </a:p>
      </dgm:t>
    </dgm:pt>
    <dgm:pt modelId="{C16296A9-2323-0F44-B846-0A71CC1D53C4}" type="parTrans" cxnId="{3DA2EBF3-D061-7D42-9EEE-B989A7EEDAEC}">
      <dgm:prSet/>
      <dgm:spPr/>
      <dgm:t>
        <a:bodyPr/>
        <a:lstStyle/>
        <a:p>
          <a:endParaRPr lang="en-GB">
            <a:solidFill>
              <a:srgbClr val="FF0000"/>
            </a:solidFill>
          </a:endParaRPr>
        </a:p>
      </dgm:t>
    </dgm:pt>
    <dgm:pt modelId="{61D27470-97EB-6444-88DC-08E9FD9200F2}" type="sibTrans" cxnId="{3DA2EBF3-D061-7D42-9EEE-B989A7EEDAEC}">
      <dgm:prSet/>
      <dgm:spPr/>
      <dgm:t>
        <a:bodyPr/>
        <a:lstStyle/>
        <a:p>
          <a:endParaRPr lang="en-GB">
            <a:solidFill>
              <a:srgbClr val="FF0000"/>
            </a:solidFill>
          </a:endParaRPr>
        </a:p>
      </dgm:t>
    </dgm:pt>
    <dgm:pt modelId="{8CA221D1-D919-5E49-8977-D602AA47E17D}">
      <dgm:prSet phldrT="[Text]" custT="1"/>
      <dgm:spPr>
        <a:solidFill>
          <a:srgbClr val="3CABA4"/>
        </a:solidFill>
      </dgm:spPr>
      <dgm:t>
        <a:bodyPr/>
        <a:lstStyle/>
        <a:p>
          <a:r>
            <a:rPr lang="en-GB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The Scottish Context</a:t>
          </a:r>
        </a:p>
      </dgm:t>
    </dgm:pt>
    <dgm:pt modelId="{F291E42C-4A4B-4E4B-B7A0-4AA62AC186B6}" type="parTrans" cxnId="{023C9FE3-B103-C048-A630-6AD27D741234}">
      <dgm:prSet/>
      <dgm:spPr/>
      <dgm:t>
        <a:bodyPr/>
        <a:lstStyle/>
        <a:p>
          <a:endParaRPr lang="en-GB">
            <a:solidFill>
              <a:srgbClr val="FF0000"/>
            </a:solidFill>
          </a:endParaRPr>
        </a:p>
      </dgm:t>
    </dgm:pt>
    <dgm:pt modelId="{4345D716-582E-F44E-8FEE-A43916C45FD8}" type="sibTrans" cxnId="{023C9FE3-B103-C048-A630-6AD27D741234}">
      <dgm:prSet/>
      <dgm:spPr/>
      <dgm:t>
        <a:bodyPr/>
        <a:lstStyle/>
        <a:p>
          <a:endParaRPr lang="en-GB">
            <a:solidFill>
              <a:srgbClr val="FF0000"/>
            </a:solidFill>
          </a:endParaRPr>
        </a:p>
      </dgm:t>
    </dgm:pt>
    <dgm:pt modelId="{3C7DB31A-9F60-5A4C-B3FE-3300861EE7DF}" type="pres">
      <dgm:prSet presAssocID="{613001C4-FCDF-424F-9123-2FD502C0915D}" presName="linear" presStyleCnt="0">
        <dgm:presLayoutVars>
          <dgm:dir/>
          <dgm:resizeHandles val="exact"/>
        </dgm:presLayoutVars>
      </dgm:prSet>
      <dgm:spPr/>
    </dgm:pt>
    <dgm:pt modelId="{40760923-119F-8148-A6AB-21A871D46FCE}" type="pres">
      <dgm:prSet presAssocID="{5F2ADE2E-312E-4E47-AD5B-FF05E9E7AB26}" presName="comp" presStyleCnt="0"/>
      <dgm:spPr/>
    </dgm:pt>
    <dgm:pt modelId="{E8ABFD33-DC46-EF49-85B6-B092A20A39D6}" type="pres">
      <dgm:prSet presAssocID="{5F2ADE2E-312E-4E47-AD5B-FF05E9E7AB26}" presName="box" presStyleLbl="node1" presStyleIdx="0" presStyleCnt="3" custLinFactNeighborX="-6797" custLinFactNeighborY="1772"/>
      <dgm:spPr/>
    </dgm:pt>
    <dgm:pt modelId="{720B2C15-F380-424E-8FEC-78A15BC704C0}" type="pres">
      <dgm:prSet presAssocID="{5F2ADE2E-312E-4E47-AD5B-FF05E9E7AB26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FD025C54-99F5-244D-99CB-7F1CF239FA26}" type="pres">
      <dgm:prSet presAssocID="{5F2ADE2E-312E-4E47-AD5B-FF05E9E7AB26}" presName="text" presStyleLbl="node1" presStyleIdx="0" presStyleCnt="3">
        <dgm:presLayoutVars>
          <dgm:bulletEnabled val="1"/>
        </dgm:presLayoutVars>
      </dgm:prSet>
      <dgm:spPr/>
    </dgm:pt>
    <dgm:pt modelId="{E6F6F28A-CA74-2747-8905-5A44A74BA3C8}" type="pres">
      <dgm:prSet presAssocID="{86BA7BD4-2398-8948-B7A7-E0D871F55113}" presName="spacer" presStyleCnt="0"/>
      <dgm:spPr/>
    </dgm:pt>
    <dgm:pt modelId="{6BC2A50A-A3D7-4B49-BB07-CD806AB49174}" type="pres">
      <dgm:prSet presAssocID="{FC3A260B-C1ED-A041-AAFC-3347C6C81F3E}" presName="comp" presStyleCnt="0"/>
      <dgm:spPr/>
    </dgm:pt>
    <dgm:pt modelId="{AEEE2288-6A52-BA4E-B66C-16A88503DDCB}" type="pres">
      <dgm:prSet presAssocID="{FC3A260B-C1ED-A041-AAFC-3347C6C81F3E}" presName="box" presStyleLbl="node1" presStyleIdx="1" presStyleCnt="3"/>
      <dgm:spPr/>
    </dgm:pt>
    <dgm:pt modelId="{1219E212-48FD-7849-8CA4-63123BC75C47}" type="pres">
      <dgm:prSet presAssocID="{FC3A260B-C1ED-A041-AAFC-3347C6C81F3E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14B49B66-50BF-0A4A-94C1-69180CF727C5}" type="pres">
      <dgm:prSet presAssocID="{FC3A260B-C1ED-A041-AAFC-3347C6C81F3E}" presName="text" presStyleLbl="node1" presStyleIdx="1" presStyleCnt="3">
        <dgm:presLayoutVars>
          <dgm:bulletEnabled val="1"/>
        </dgm:presLayoutVars>
      </dgm:prSet>
      <dgm:spPr/>
    </dgm:pt>
    <dgm:pt modelId="{FB9B98C4-B351-A846-98BF-DC51457562B9}" type="pres">
      <dgm:prSet presAssocID="{61D27470-97EB-6444-88DC-08E9FD9200F2}" presName="spacer" presStyleCnt="0"/>
      <dgm:spPr/>
    </dgm:pt>
    <dgm:pt modelId="{F3E2C2BB-9E5E-4548-94E9-9FC9FD4C3E58}" type="pres">
      <dgm:prSet presAssocID="{8CA221D1-D919-5E49-8977-D602AA47E17D}" presName="comp" presStyleCnt="0"/>
      <dgm:spPr/>
    </dgm:pt>
    <dgm:pt modelId="{B4274A88-50CC-3449-9671-38AEAB0BA89C}" type="pres">
      <dgm:prSet presAssocID="{8CA221D1-D919-5E49-8977-D602AA47E17D}" presName="box" presStyleLbl="node1" presStyleIdx="2" presStyleCnt="3"/>
      <dgm:spPr/>
    </dgm:pt>
    <dgm:pt modelId="{CD34F8FD-017B-4942-B8A0-40199924AD20}" type="pres">
      <dgm:prSet presAssocID="{8CA221D1-D919-5E49-8977-D602AA47E17D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AB6461DF-6943-1347-AD04-33BFE227933B}" type="pres">
      <dgm:prSet presAssocID="{8CA221D1-D919-5E49-8977-D602AA47E17D}" presName="text" presStyleLbl="node1" presStyleIdx="2" presStyleCnt="3">
        <dgm:presLayoutVars>
          <dgm:bulletEnabled val="1"/>
        </dgm:presLayoutVars>
      </dgm:prSet>
      <dgm:spPr/>
    </dgm:pt>
  </dgm:ptLst>
  <dgm:cxnLst>
    <dgm:cxn modelId="{1AD4CF09-9AA4-174E-B4CB-3BD847BEE8B9}" srcId="{613001C4-FCDF-424F-9123-2FD502C0915D}" destId="{5F2ADE2E-312E-4E47-AD5B-FF05E9E7AB26}" srcOrd="0" destOrd="0" parTransId="{5E1DB01B-A3C5-0B40-8A76-127A2A142B3D}" sibTransId="{86BA7BD4-2398-8948-B7A7-E0D871F55113}"/>
    <dgm:cxn modelId="{D31D4920-DE3E-5A44-9C22-EF7B8C5F252D}" type="presOf" srcId="{FC3A260B-C1ED-A041-AAFC-3347C6C81F3E}" destId="{14B49B66-50BF-0A4A-94C1-69180CF727C5}" srcOrd="1" destOrd="0" presId="urn:microsoft.com/office/officeart/2005/8/layout/vList4"/>
    <dgm:cxn modelId="{B972D320-8D0B-7D40-9C5C-AA65A6B8808D}" type="presOf" srcId="{613001C4-FCDF-424F-9123-2FD502C0915D}" destId="{3C7DB31A-9F60-5A4C-B3FE-3300861EE7DF}" srcOrd="0" destOrd="0" presId="urn:microsoft.com/office/officeart/2005/8/layout/vList4"/>
    <dgm:cxn modelId="{3705849B-CAB2-D44C-91F4-9C78A9E55E37}" type="presOf" srcId="{FC3A260B-C1ED-A041-AAFC-3347C6C81F3E}" destId="{AEEE2288-6A52-BA4E-B66C-16A88503DDCB}" srcOrd="0" destOrd="0" presId="urn:microsoft.com/office/officeart/2005/8/layout/vList4"/>
    <dgm:cxn modelId="{E8FAF7AB-C384-9349-8818-C28A087F3583}" type="presOf" srcId="{5F2ADE2E-312E-4E47-AD5B-FF05E9E7AB26}" destId="{E8ABFD33-DC46-EF49-85B6-B092A20A39D6}" srcOrd="0" destOrd="0" presId="urn:microsoft.com/office/officeart/2005/8/layout/vList4"/>
    <dgm:cxn modelId="{AC1644C0-2A2C-8A4A-8A4C-AF615AB06137}" type="presOf" srcId="{8CA221D1-D919-5E49-8977-D602AA47E17D}" destId="{B4274A88-50CC-3449-9671-38AEAB0BA89C}" srcOrd="0" destOrd="0" presId="urn:microsoft.com/office/officeart/2005/8/layout/vList4"/>
    <dgm:cxn modelId="{023C9FE3-B103-C048-A630-6AD27D741234}" srcId="{613001C4-FCDF-424F-9123-2FD502C0915D}" destId="{8CA221D1-D919-5E49-8977-D602AA47E17D}" srcOrd="2" destOrd="0" parTransId="{F291E42C-4A4B-4E4B-B7A0-4AA62AC186B6}" sibTransId="{4345D716-582E-F44E-8FEE-A43916C45FD8}"/>
    <dgm:cxn modelId="{3DA2EBF3-D061-7D42-9EEE-B989A7EEDAEC}" srcId="{613001C4-FCDF-424F-9123-2FD502C0915D}" destId="{FC3A260B-C1ED-A041-AAFC-3347C6C81F3E}" srcOrd="1" destOrd="0" parTransId="{C16296A9-2323-0F44-B846-0A71CC1D53C4}" sibTransId="{61D27470-97EB-6444-88DC-08E9FD9200F2}"/>
    <dgm:cxn modelId="{1225C6F6-9048-FA40-8671-0B8BBE27D7FB}" type="presOf" srcId="{5F2ADE2E-312E-4E47-AD5B-FF05E9E7AB26}" destId="{FD025C54-99F5-244D-99CB-7F1CF239FA26}" srcOrd="1" destOrd="0" presId="urn:microsoft.com/office/officeart/2005/8/layout/vList4"/>
    <dgm:cxn modelId="{4105CDFD-0887-AB47-8B6C-492DE0B9A9F8}" type="presOf" srcId="{8CA221D1-D919-5E49-8977-D602AA47E17D}" destId="{AB6461DF-6943-1347-AD04-33BFE227933B}" srcOrd="1" destOrd="0" presId="urn:microsoft.com/office/officeart/2005/8/layout/vList4"/>
    <dgm:cxn modelId="{57584AEF-7995-E14B-AFE1-665F9525C7F6}" type="presParOf" srcId="{3C7DB31A-9F60-5A4C-B3FE-3300861EE7DF}" destId="{40760923-119F-8148-A6AB-21A871D46FCE}" srcOrd="0" destOrd="0" presId="urn:microsoft.com/office/officeart/2005/8/layout/vList4"/>
    <dgm:cxn modelId="{72CA4CED-00FF-E146-A8FB-C3722B7C5664}" type="presParOf" srcId="{40760923-119F-8148-A6AB-21A871D46FCE}" destId="{E8ABFD33-DC46-EF49-85B6-B092A20A39D6}" srcOrd="0" destOrd="0" presId="urn:microsoft.com/office/officeart/2005/8/layout/vList4"/>
    <dgm:cxn modelId="{9177A569-A4DA-5E46-8EA1-89FCC534052D}" type="presParOf" srcId="{40760923-119F-8148-A6AB-21A871D46FCE}" destId="{720B2C15-F380-424E-8FEC-78A15BC704C0}" srcOrd="1" destOrd="0" presId="urn:microsoft.com/office/officeart/2005/8/layout/vList4"/>
    <dgm:cxn modelId="{9C3ECFA5-99BA-E54E-B46C-E985513CF14E}" type="presParOf" srcId="{40760923-119F-8148-A6AB-21A871D46FCE}" destId="{FD025C54-99F5-244D-99CB-7F1CF239FA26}" srcOrd="2" destOrd="0" presId="urn:microsoft.com/office/officeart/2005/8/layout/vList4"/>
    <dgm:cxn modelId="{F5AAF212-DFF1-C948-9DBF-E081D32FB2F5}" type="presParOf" srcId="{3C7DB31A-9F60-5A4C-B3FE-3300861EE7DF}" destId="{E6F6F28A-CA74-2747-8905-5A44A74BA3C8}" srcOrd="1" destOrd="0" presId="urn:microsoft.com/office/officeart/2005/8/layout/vList4"/>
    <dgm:cxn modelId="{4F50D8DA-A3A2-164B-969D-FAB59C4DA577}" type="presParOf" srcId="{3C7DB31A-9F60-5A4C-B3FE-3300861EE7DF}" destId="{6BC2A50A-A3D7-4B49-BB07-CD806AB49174}" srcOrd="2" destOrd="0" presId="urn:microsoft.com/office/officeart/2005/8/layout/vList4"/>
    <dgm:cxn modelId="{867BF566-A733-E44F-B33F-F5526326A73A}" type="presParOf" srcId="{6BC2A50A-A3D7-4B49-BB07-CD806AB49174}" destId="{AEEE2288-6A52-BA4E-B66C-16A88503DDCB}" srcOrd="0" destOrd="0" presId="urn:microsoft.com/office/officeart/2005/8/layout/vList4"/>
    <dgm:cxn modelId="{A7F097F0-04E9-3043-B317-38893A6B8C90}" type="presParOf" srcId="{6BC2A50A-A3D7-4B49-BB07-CD806AB49174}" destId="{1219E212-48FD-7849-8CA4-63123BC75C47}" srcOrd="1" destOrd="0" presId="urn:microsoft.com/office/officeart/2005/8/layout/vList4"/>
    <dgm:cxn modelId="{FECB5857-DC0D-E943-A311-2330AF33A840}" type="presParOf" srcId="{6BC2A50A-A3D7-4B49-BB07-CD806AB49174}" destId="{14B49B66-50BF-0A4A-94C1-69180CF727C5}" srcOrd="2" destOrd="0" presId="urn:microsoft.com/office/officeart/2005/8/layout/vList4"/>
    <dgm:cxn modelId="{2891A476-5D16-2D45-9413-F199A857B90A}" type="presParOf" srcId="{3C7DB31A-9F60-5A4C-B3FE-3300861EE7DF}" destId="{FB9B98C4-B351-A846-98BF-DC51457562B9}" srcOrd="3" destOrd="0" presId="urn:microsoft.com/office/officeart/2005/8/layout/vList4"/>
    <dgm:cxn modelId="{F7A2960E-F101-3B47-8122-AE52BA5FC0BD}" type="presParOf" srcId="{3C7DB31A-9F60-5A4C-B3FE-3300861EE7DF}" destId="{F3E2C2BB-9E5E-4548-94E9-9FC9FD4C3E58}" srcOrd="4" destOrd="0" presId="urn:microsoft.com/office/officeart/2005/8/layout/vList4"/>
    <dgm:cxn modelId="{BD5BBA09-E5D0-0146-AC2E-AFF3ED98F1DD}" type="presParOf" srcId="{F3E2C2BB-9E5E-4548-94E9-9FC9FD4C3E58}" destId="{B4274A88-50CC-3449-9671-38AEAB0BA89C}" srcOrd="0" destOrd="0" presId="urn:microsoft.com/office/officeart/2005/8/layout/vList4"/>
    <dgm:cxn modelId="{46A4AF5D-4A24-224F-A465-8AE87153486F}" type="presParOf" srcId="{F3E2C2BB-9E5E-4548-94E9-9FC9FD4C3E58}" destId="{CD34F8FD-017B-4942-B8A0-40199924AD20}" srcOrd="1" destOrd="0" presId="urn:microsoft.com/office/officeart/2005/8/layout/vList4"/>
    <dgm:cxn modelId="{9BD16318-6AF1-DF48-AE00-8A1510EC36A4}" type="presParOf" srcId="{F3E2C2BB-9E5E-4548-94E9-9FC9FD4C3E58}" destId="{AB6461DF-6943-1347-AD04-33BFE227933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BFD33-DC46-EF49-85B6-B092A20A39D6}">
      <dsp:nvSpPr>
        <dsp:cNvPr id="0" name=""/>
        <dsp:cNvSpPr/>
      </dsp:nvSpPr>
      <dsp:spPr>
        <a:xfrm>
          <a:off x="0" y="27550"/>
          <a:ext cx="8440959" cy="1554757"/>
        </a:xfrm>
        <a:prstGeom prst="roundRect">
          <a:avLst>
            <a:gd name="adj" fmla="val 10000"/>
          </a:avLst>
        </a:prstGeom>
        <a:solidFill>
          <a:srgbClr val="3CAB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GB" sz="40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What are County Lines?</a:t>
          </a:r>
          <a:endParaRPr lang="en-GB" sz="4000" kern="1200" dirty="0">
            <a:solidFill>
              <a:srgbClr val="FF0000"/>
            </a:solidFill>
          </a:endParaRPr>
        </a:p>
      </dsp:txBody>
      <dsp:txXfrm>
        <a:off x="1843667" y="27550"/>
        <a:ext cx="6597291" cy="1554757"/>
      </dsp:txXfrm>
    </dsp:sp>
    <dsp:sp modelId="{720B2C15-F380-424E-8FEC-78A15BC704C0}">
      <dsp:nvSpPr>
        <dsp:cNvPr id="0" name=""/>
        <dsp:cNvSpPr/>
      </dsp:nvSpPr>
      <dsp:spPr>
        <a:xfrm>
          <a:off x="155475" y="155475"/>
          <a:ext cx="1688191" cy="124380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E2288-6A52-BA4E-B66C-16A88503DDCB}">
      <dsp:nvSpPr>
        <dsp:cNvPr id="0" name=""/>
        <dsp:cNvSpPr/>
      </dsp:nvSpPr>
      <dsp:spPr>
        <a:xfrm>
          <a:off x="0" y="1710233"/>
          <a:ext cx="8440959" cy="1554757"/>
        </a:xfrm>
        <a:prstGeom prst="roundRect">
          <a:avLst>
            <a:gd name="adj" fmla="val 10000"/>
          </a:avLst>
        </a:prstGeom>
        <a:solidFill>
          <a:srgbClr val="3CAB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Exploitation</a:t>
          </a:r>
          <a:r>
            <a:rPr lang="en-GB" sz="4000" kern="1200" dirty="0">
              <a:solidFill>
                <a:srgbClr val="FF0000"/>
              </a:solidFill>
            </a:rPr>
            <a:t> and Vulnerability</a:t>
          </a:r>
        </a:p>
      </dsp:txBody>
      <dsp:txXfrm>
        <a:off x="1843667" y="1710233"/>
        <a:ext cx="6597291" cy="1554757"/>
      </dsp:txXfrm>
    </dsp:sp>
    <dsp:sp modelId="{1219E212-48FD-7849-8CA4-63123BC75C47}">
      <dsp:nvSpPr>
        <dsp:cNvPr id="0" name=""/>
        <dsp:cNvSpPr/>
      </dsp:nvSpPr>
      <dsp:spPr>
        <a:xfrm>
          <a:off x="155475" y="1865709"/>
          <a:ext cx="1688191" cy="124380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74A88-50CC-3449-9671-38AEAB0BA89C}">
      <dsp:nvSpPr>
        <dsp:cNvPr id="0" name=""/>
        <dsp:cNvSpPr/>
      </dsp:nvSpPr>
      <dsp:spPr>
        <a:xfrm>
          <a:off x="0" y="3420467"/>
          <a:ext cx="8440959" cy="1554757"/>
        </a:xfrm>
        <a:prstGeom prst="roundRect">
          <a:avLst>
            <a:gd name="adj" fmla="val 10000"/>
          </a:avLst>
        </a:prstGeom>
        <a:solidFill>
          <a:srgbClr val="3CAB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The Scottish Context</a:t>
          </a:r>
        </a:p>
      </dsp:txBody>
      <dsp:txXfrm>
        <a:off x="1843667" y="3420467"/>
        <a:ext cx="6597291" cy="1554757"/>
      </dsp:txXfrm>
    </dsp:sp>
    <dsp:sp modelId="{CD34F8FD-017B-4942-B8A0-40199924AD20}">
      <dsp:nvSpPr>
        <dsp:cNvPr id="0" name=""/>
        <dsp:cNvSpPr/>
      </dsp:nvSpPr>
      <dsp:spPr>
        <a:xfrm>
          <a:off x="155475" y="3575942"/>
          <a:ext cx="1688191" cy="124380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93CA6-DDDC-4867-A6AC-D1537B27C70F}" type="datetimeFigureOut">
              <a:rPr lang="en-GB" smtClean="0"/>
              <a:t>22/01/2023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B04D6-CE5F-40AB-AC2A-EB34B9FD5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4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and Content">
    <p:bg>
      <p:bgPr>
        <a:solidFill>
          <a:srgbClr val="3CAB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5589917"/>
            <a:ext cx="3951976" cy="61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venir Medium"/>
              </a:defRPr>
            </a:lvl1pPr>
            <a:lvl2pPr>
              <a:defRPr sz="2000">
                <a:solidFill>
                  <a:schemeClr val="bg1"/>
                </a:solidFill>
                <a:latin typeface="Avenir Medium"/>
              </a:defRPr>
            </a:lvl2pPr>
            <a:lvl3pPr>
              <a:defRPr sz="1800">
                <a:solidFill>
                  <a:schemeClr val="bg1"/>
                </a:solidFill>
                <a:latin typeface="Avenir Medium"/>
              </a:defRPr>
            </a:lvl3pPr>
            <a:lvl4pPr>
              <a:defRPr sz="1600">
                <a:solidFill>
                  <a:schemeClr val="bg1"/>
                </a:solidFill>
                <a:latin typeface="Avenir Medium"/>
              </a:defRPr>
            </a:lvl4pPr>
            <a:lvl5pPr>
              <a:defRPr sz="1400">
                <a:solidFill>
                  <a:schemeClr val="bg1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726611"/>
            <a:ext cx="3951976" cy="14400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>
                <a:solidFill>
                  <a:schemeClr val="bg1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44425" y="5378037"/>
            <a:ext cx="677333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49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420187"/>
            <a:ext cx="7886700" cy="4885722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6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7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70" y="1420187"/>
            <a:ext cx="1536580" cy="4885722"/>
          </a:xfrm>
          <a:prstGeom prst="rect">
            <a:avLst/>
          </a:prstGeom>
        </p:spPr>
        <p:txBody>
          <a:bodyPr vert="eaVert"/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420187"/>
            <a:ext cx="6099954" cy="4885722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6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7153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480573"/>
            <a:ext cx="7886700" cy="47055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4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4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480573"/>
            <a:ext cx="3796701" cy="47055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23309" y="1486328"/>
            <a:ext cx="3796701" cy="47055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1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294626"/>
            <a:ext cx="3796701" cy="38717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23309" y="2294626"/>
            <a:ext cx="3796701" cy="3897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1482760"/>
            <a:ext cx="3795509" cy="72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3CABA4"/>
                </a:solidFill>
                <a:latin typeface="Avenir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724501" y="1482760"/>
            <a:ext cx="3795509" cy="72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3CABA4"/>
                </a:solidFill>
                <a:latin typeface="Avenir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2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1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685799" y="5700889"/>
            <a:ext cx="4597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Name </a:t>
            </a:r>
            <a:r>
              <a:rPr lang="en-US" sz="1400" dirty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and date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78933" y="5438420"/>
            <a:ext cx="677333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12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997083"/>
            <a:ext cx="7920000" cy="252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2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4735902"/>
            <a:ext cx="7918808" cy="143044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800" b="0">
                <a:solidFill>
                  <a:srgbClr val="3CABA4"/>
                </a:solidFill>
                <a:latin typeface="Avenir Heavy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29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61513" y="1482761"/>
            <a:ext cx="4629150" cy="46835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600">
                <a:solidFill>
                  <a:srgbClr val="3CABA4"/>
                </a:solidFill>
                <a:latin typeface="Avenir Medium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7721" y="1482760"/>
            <a:ext cx="3024000" cy="97576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24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2638695"/>
            <a:ext cx="3001879" cy="3527647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1"/>
                </a:solidFill>
                <a:latin typeface="Avenir Heavy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425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61513" y="1482760"/>
            <a:ext cx="4629150" cy="4683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400" dirty="0">
                <a:solidFill>
                  <a:schemeClr val="tx1"/>
                </a:solidFill>
                <a:latin typeface="Avenir Medium"/>
              </a:defRPr>
            </a:lvl1pPr>
          </a:lstStyle>
          <a:p>
            <a:pPr lvl="0"/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7721" y="1482760"/>
            <a:ext cx="3024000" cy="97576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24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2638695"/>
            <a:ext cx="3001879" cy="3527647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1"/>
                </a:solidFill>
                <a:latin typeface="Avenir Heavy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118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44824"/>
            <a:ext cx="9144000" cy="313176"/>
          </a:xfrm>
          <a:prstGeom prst="rect">
            <a:avLst/>
          </a:prstGeom>
          <a:solidFill>
            <a:srgbClr val="3CA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28500"/>
            <a:ext cx="9144000" cy="0"/>
          </a:xfrm>
          <a:prstGeom prst="line">
            <a:avLst/>
          </a:prstGeom>
          <a:ln w="38100">
            <a:solidFill>
              <a:srgbClr val="3CAB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373" y="272788"/>
            <a:ext cx="2219653" cy="56591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728604" y="6532135"/>
            <a:ext cx="2140429" cy="30777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400" dirty="0">
                <a:latin typeface="Avenir Medium"/>
                <a:ea typeface="Avenir Medium" charset="0"/>
                <a:cs typeface="Avenir Medium" charset="0"/>
              </a:rPr>
              <a:t> abertay.ac.uk</a:t>
            </a:r>
          </a:p>
        </p:txBody>
      </p:sp>
    </p:spTree>
    <p:extLst>
      <p:ext uri="{BB962C8B-B14F-4D97-AF65-F5344CB8AC3E}">
        <p14:creationId xmlns:p14="http://schemas.microsoft.com/office/powerpoint/2010/main" val="200456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2" r:id="rId2"/>
    <p:sldLayoutId id="2147483673" r:id="rId3"/>
    <p:sldLayoutId id="2147483679" r:id="rId4"/>
    <p:sldLayoutId id="2147483663" r:id="rId5"/>
    <p:sldLayoutId id="2147483661" r:id="rId6"/>
    <p:sldLayoutId id="2147483677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71763" y="0"/>
            <a:ext cx="6240021" cy="1063307"/>
          </a:xfrm>
        </p:spPr>
        <p:txBody>
          <a:bodyPr/>
          <a:lstStyle/>
          <a:p>
            <a:r>
              <a:rPr lang="en-GB" dirty="0"/>
              <a:t>County Lines: A tale of two counties</a:t>
            </a:r>
            <a:br>
              <a:rPr lang="en-GB" dirty="0"/>
            </a:br>
            <a:r>
              <a:rPr lang="en-GB" sz="2000" dirty="0"/>
              <a:t>Andrew Wilson – Abertay University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BFAF1F-1EF9-00CF-5BC4-119C666F9628}"/>
              </a:ext>
            </a:extLst>
          </p:cNvPr>
          <p:cNvSpPr/>
          <p:nvPr/>
        </p:nvSpPr>
        <p:spPr>
          <a:xfrm>
            <a:off x="763346" y="10442227"/>
            <a:ext cx="9752254" cy="739532"/>
          </a:xfrm>
          <a:prstGeom prst="rect">
            <a:avLst/>
          </a:prstGeom>
          <a:solidFill>
            <a:srgbClr val="3CABA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087327">
              <a:defRPr/>
            </a:pPr>
            <a:r>
              <a:rPr lang="en-GB" sz="3390" b="1"/>
              <a:t>2. Exploitation by Smart</a:t>
            </a:r>
            <a:r>
              <a:rPr lang="en-GB" sz="3390"/>
              <a:t>phone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DF71A4C-02C9-5236-9C42-EA4EF4F971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7290123"/>
              </p:ext>
            </p:extLst>
          </p:nvPr>
        </p:nvGraphicFramePr>
        <p:xfrm>
          <a:off x="331566" y="1396999"/>
          <a:ext cx="8440959" cy="4975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20F955E-33D9-1906-16F7-6E9E2A87C2B7}"/>
              </a:ext>
            </a:extLst>
          </p:cNvPr>
          <p:cNvSpPr txBox="1"/>
          <p:nvPr/>
        </p:nvSpPr>
        <p:spPr>
          <a:xfrm>
            <a:off x="341510" y="6550223"/>
            <a:ext cx="2330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a.wilson2100@abertay.ac.uk</a:t>
            </a:r>
          </a:p>
        </p:txBody>
      </p:sp>
    </p:spTree>
    <p:extLst>
      <p:ext uri="{BB962C8B-B14F-4D97-AF65-F5344CB8AC3E}">
        <p14:creationId xmlns:p14="http://schemas.microsoft.com/office/powerpoint/2010/main" val="2007134310"/>
      </p:ext>
    </p:extLst>
  </p:cSld>
  <p:clrMapOvr>
    <a:masterClrMapping/>
  </p:clrMapOvr>
</p:sld>
</file>

<file path=ppt/theme/theme1.xml><?xml version="1.0" encoding="utf-8"?>
<a:theme xmlns:a="http://schemas.openxmlformats.org/drawingml/2006/main" name="Abertay University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tay University Theme Template 1.potx" id="{D962A6B3-4ABB-41B5-89F3-63F6F93A6137}" vid="{DAC8FDEE-03C9-4FC1-B2C3-DE020E96FD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Abertay University Theme</Template>
  <TotalTime>2714</TotalTime>
  <Words>39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Heavy</vt:lpstr>
      <vt:lpstr>Avenir Medium</vt:lpstr>
      <vt:lpstr>Calibri</vt:lpstr>
      <vt:lpstr>Wingdings</vt:lpstr>
      <vt:lpstr>Abertay University Theme</vt:lpstr>
      <vt:lpstr>County Lines: A tale of two counties Andrew Wilson – Abertay University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Lines: A tale of two counties Andrew Wilson – Abertay University</dc:title>
  <dc:creator>ANDY WILSON</dc:creator>
  <cp:lastModifiedBy>ANDY WILSON</cp:lastModifiedBy>
  <cp:revision>1</cp:revision>
  <cp:lastPrinted>2016-12-12T15:44:59Z</cp:lastPrinted>
  <dcterms:created xsi:type="dcterms:W3CDTF">2023-01-22T17:00:08Z</dcterms:created>
  <dcterms:modified xsi:type="dcterms:W3CDTF">2023-01-24T14:14:35Z</dcterms:modified>
</cp:coreProperties>
</file>