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3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37"/>
    <p:restoredTop sz="57251"/>
  </p:normalViewPr>
  <p:slideViewPr>
    <p:cSldViewPr snapToGrid="0">
      <p:cViewPr varScale="1">
        <p:scale>
          <a:sx n="76" d="100"/>
          <a:sy n="76" d="100"/>
        </p:scale>
        <p:origin x="9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7C64D-E56C-724F-83FC-E4AFF37B7368}" type="datetimeFigureOut">
              <a:rPr lang="en-US" smtClean="0"/>
              <a:t>1/25/23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4DAF3-9C9B-AD4D-A8B4-488FC69D9C72}" type="slidenum">
              <a:rPr lang="en-US" smtClean="0"/>
              <a:t>‹#›</a:t>
            </a:fld>
            <a:endParaRPr lang="en-US"/>
          </a:p>
        </p:txBody>
      </p:sp>
    </p:spTree>
    <p:extLst>
      <p:ext uri="{BB962C8B-B14F-4D97-AF65-F5344CB8AC3E}">
        <p14:creationId xmlns:p14="http://schemas.microsoft.com/office/powerpoint/2010/main" val="3891475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a:t>
            </a:r>
            <a:r>
              <a:rPr lang="en-US" dirty="0"/>
              <a:t> About me and the study.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Central RQ: </a:t>
            </a:r>
            <a:r>
              <a:rPr lang="en-GB" sz="1800" dirty="0">
                <a:solidFill>
                  <a:srgbClr val="000000"/>
                </a:solidFill>
                <a:effectLst/>
                <a:latin typeface="Times New Roman" panose="02020603050405020304" pitchFamily="18" charset="0"/>
                <a:ea typeface="Times New Roman" panose="02020603050405020304" pitchFamily="18" charset="0"/>
              </a:rPr>
              <a:t>To what extent do the different social, cultural, and political contexts in Scotland, Sweden, and Finland influence the perception of the role of higher education in police recruit learning? – influence of Haugh &amp; Stanko (2019) – intro of PEQF “probably rests more on professional judgement and experience than formal research” and Brown (2020, p.10) -“the current body of research evidence is methodologically weak and there remains a gap in the literature for the provision of a convincing, unambiguous empirical case demonstrating the value added by graduates to policing”)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effectLst/>
                <a:latin typeface="Times New Roman" panose="02020603050405020304" pitchFamily="18" charset="0"/>
                <a:ea typeface="Times New Roman" panose="02020603050405020304" pitchFamily="18" charset="0"/>
              </a:rPr>
              <a:t>Supp RQs: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Times New Roman" panose="02020603050405020304" pitchFamily="18" charset="0"/>
              <a:ea typeface="Times New Roman" panose="02020603050405020304" pitchFamily="18" charset="0"/>
            </a:endParaRPr>
          </a:p>
          <a:p>
            <a:pPr marL="342900" marR="457200" lvl="0" indent="-342900" algn="just">
              <a:spcBef>
                <a:spcPts val="1200"/>
              </a:spcBef>
              <a:spcAft>
                <a:spcPts val="1800"/>
              </a:spcAft>
              <a:buFont typeface="+mj-lt"/>
              <a:buAutoNum type="arabicPeriod"/>
            </a:pPr>
            <a:r>
              <a:rPr lang="en-GB" sz="1800" dirty="0">
                <a:solidFill>
                  <a:srgbClr val="000000"/>
                </a:solidFill>
                <a:effectLst/>
                <a:latin typeface="Times New Roman" panose="02020603050405020304" pitchFamily="18" charset="0"/>
                <a:ea typeface="Calibri" panose="020F0502020204030204" pitchFamily="34" charset="0"/>
              </a:rPr>
              <a:t>How has initial police learning evolved in the case study countries?</a:t>
            </a:r>
          </a:p>
          <a:p>
            <a:pPr marL="342900" marR="457200" lvl="0" indent="-342900" algn="just">
              <a:spcBef>
                <a:spcPts val="1200"/>
              </a:spcBef>
              <a:spcAft>
                <a:spcPts val="1800"/>
              </a:spcAft>
              <a:buFont typeface="+mj-lt"/>
              <a:buAutoNum type="arabicPeriod"/>
            </a:pPr>
            <a:endParaRPr lang="en-GB" sz="1800" dirty="0">
              <a:solidFill>
                <a:srgbClr val="000000"/>
              </a:solidFill>
              <a:effectLst/>
              <a:latin typeface="Times New Roman" panose="02020603050405020304" pitchFamily="18" charset="0"/>
              <a:ea typeface="Calibri" panose="020F0502020204030204" pitchFamily="34" charset="0"/>
            </a:endParaRPr>
          </a:p>
          <a:p>
            <a:pPr marL="342900" marR="457200" lvl="0" indent="-342900" algn="just">
              <a:lnSpc>
                <a:spcPct val="150000"/>
              </a:lnSpc>
              <a:spcBef>
                <a:spcPts val="1200"/>
              </a:spcBef>
              <a:spcAft>
                <a:spcPts val="1800"/>
              </a:spcAft>
              <a:buFont typeface="+mj-lt"/>
              <a:buAutoNum type="arabicPeriod"/>
            </a:pPr>
            <a:r>
              <a:rPr lang="en-GB" sz="1800" dirty="0">
                <a:solidFill>
                  <a:srgbClr val="000000"/>
                </a:solidFill>
                <a:effectLst/>
                <a:latin typeface="Times New Roman" panose="02020603050405020304" pitchFamily="18" charset="0"/>
                <a:ea typeface="Calibri" panose="020F0502020204030204" pitchFamily="34" charset="0"/>
              </a:rPr>
              <a:t>What knowledge, skills and behaviours do ‘policy network actors’ (Savage, Charman and Cope, 2000) within the case study countries perceive as desirable in a professional police officer? </a:t>
            </a:r>
          </a:p>
          <a:p>
            <a:pPr marL="342900" marR="457200" lvl="0" indent="-342900" algn="just">
              <a:lnSpc>
                <a:spcPct val="150000"/>
              </a:lnSpc>
              <a:spcBef>
                <a:spcPts val="1200"/>
              </a:spcBef>
              <a:spcAft>
                <a:spcPts val="1800"/>
              </a:spcAft>
              <a:buFont typeface="+mj-lt"/>
              <a:buAutoNum type="arabicPeriod"/>
            </a:pPr>
            <a:endParaRPr lang="en-GB" sz="1800" dirty="0">
              <a:solidFill>
                <a:srgbClr val="000000"/>
              </a:solidFill>
              <a:effectLst/>
              <a:latin typeface="Times New Roman" panose="02020603050405020304" pitchFamily="18" charset="0"/>
              <a:ea typeface="Calibri" panose="020F0502020204030204" pitchFamily="34" charset="0"/>
            </a:endParaRPr>
          </a:p>
          <a:p>
            <a:pPr marL="342900" marR="457200" lvl="0" indent="-342900" algn="just">
              <a:lnSpc>
                <a:spcPct val="150000"/>
              </a:lnSpc>
              <a:spcBef>
                <a:spcPts val="1200"/>
              </a:spcBef>
              <a:spcAft>
                <a:spcPts val="1800"/>
              </a:spcAft>
              <a:buFont typeface="+mj-lt"/>
              <a:buAutoNum type="arabicPeriod"/>
            </a:pPr>
            <a:r>
              <a:rPr lang="en-GB" sz="1800" dirty="0">
                <a:solidFill>
                  <a:srgbClr val="000000"/>
                </a:solidFill>
                <a:effectLst/>
                <a:latin typeface="Times New Roman" panose="02020603050405020304" pitchFamily="18" charset="0"/>
                <a:ea typeface="Calibri" panose="020F0502020204030204" pitchFamily="34" charset="0"/>
              </a:rPr>
              <a:t>To what extent are the current approaches to initial police learning perceived by ‘policy network actors’ within the case study countries as helping in the development of desirable professional attributes? </a:t>
            </a:r>
          </a:p>
          <a:p>
            <a:pPr marL="342900" marR="457200" lvl="0" indent="-342900" algn="just">
              <a:lnSpc>
                <a:spcPct val="150000"/>
              </a:lnSpc>
              <a:spcBef>
                <a:spcPts val="1200"/>
              </a:spcBef>
              <a:spcAft>
                <a:spcPts val="1800"/>
              </a:spcAft>
              <a:buFont typeface="+mj-lt"/>
              <a:buAutoNum type="arabicPeriod"/>
            </a:pPr>
            <a:endParaRPr lang="en-GB" sz="1800" dirty="0">
              <a:solidFill>
                <a:srgbClr val="000000"/>
              </a:solidFill>
              <a:effectLst/>
              <a:latin typeface="Times New Roman" panose="02020603050405020304" pitchFamily="18" charset="0"/>
              <a:ea typeface="Calibri" panose="020F0502020204030204" pitchFamily="34" charset="0"/>
            </a:endParaRPr>
          </a:p>
          <a:p>
            <a:pPr marL="342900" marR="457200" lvl="0" indent="-342900" algn="just">
              <a:lnSpc>
                <a:spcPct val="150000"/>
              </a:lnSpc>
              <a:spcBef>
                <a:spcPts val="1200"/>
              </a:spcBef>
              <a:spcAft>
                <a:spcPts val="1800"/>
              </a:spcAft>
              <a:buFont typeface="+mj-lt"/>
              <a:buAutoNum type="arabicPeriod"/>
            </a:pPr>
            <a:r>
              <a:rPr lang="en-GB" sz="1800" dirty="0">
                <a:solidFill>
                  <a:srgbClr val="000000"/>
                </a:solidFill>
                <a:effectLst/>
                <a:latin typeface="Times New Roman" panose="02020603050405020304" pitchFamily="18" charset="0"/>
                <a:ea typeface="Calibri" panose="020F0502020204030204" pitchFamily="34" charset="0"/>
              </a:rPr>
              <a:t>What factors explain the divergence between ‘policy network actors’ perceptions within the case study countries on the impact, or potential impact, of academic education on the professionalisation of police recruits and policing students?</a:t>
            </a:r>
          </a:p>
          <a:p>
            <a:pPr marL="342900" marR="457200" lvl="0" indent="-342900" algn="just">
              <a:lnSpc>
                <a:spcPct val="150000"/>
              </a:lnSpc>
              <a:spcBef>
                <a:spcPts val="1200"/>
              </a:spcBef>
              <a:spcAft>
                <a:spcPts val="1800"/>
              </a:spcAft>
              <a:buFont typeface="+mj-lt"/>
              <a:buAutoNum type="arabicPeriod"/>
            </a:pPr>
            <a:endParaRPr lang="en-GB" sz="1800" dirty="0">
              <a:solidFill>
                <a:srgbClr val="000000"/>
              </a:solidFill>
              <a:effectLst/>
              <a:latin typeface="Times New Roman" panose="02020603050405020304" pitchFamily="18" charset="0"/>
              <a:ea typeface="Calibri" panose="020F0502020204030204" pitchFamily="34" charset="0"/>
            </a:endParaRPr>
          </a:p>
          <a:p>
            <a:pPr marL="0" marR="457200" lvl="0" indent="0" algn="just">
              <a:lnSpc>
                <a:spcPct val="150000"/>
              </a:lnSpc>
              <a:spcBef>
                <a:spcPts val="1200"/>
              </a:spcBef>
              <a:spcAft>
                <a:spcPts val="1800"/>
              </a:spcAft>
              <a:buFontTx/>
              <a:buNone/>
            </a:pPr>
            <a:r>
              <a:rPr lang="en-GB" sz="1800" b="1" dirty="0">
                <a:solidFill>
                  <a:srgbClr val="000000"/>
                </a:solidFill>
                <a:effectLst/>
                <a:latin typeface="Times New Roman" panose="02020603050405020304" pitchFamily="18" charset="0"/>
                <a:ea typeface="Calibri" panose="020F0502020204030204" pitchFamily="34" charset="0"/>
              </a:rPr>
              <a:t>Design: </a:t>
            </a:r>
            <a:r>
              <a:rPr lang="en-GB" sz="1800" b="0" dirty="0">
                <a:solidFill>
                  <a:srgbClr val="000000"/>
                </a:solidFill>
                <a:effectLst/>
                <a:latin typeface="Times New Roman" panose="02020603050405020304" pitchFamily="18" charset="0"/>
                <a:ea typeface="Calibri" panose="020F0502020204030204" pitchFamily="34" charset="0"/>
              </a:rPr>
              <a:t>Cross national, multiple case study (Scotland, Sweden &amp; Finland) – qualitative (49 1:1 semi-structured </a:t>
            </a:r>
            <a:r>
              <a:rPr lang="en-GB" sz="1800" b="0" dirty="0" err="1">
                <a:solidFill>
                  <a:srgbClr val="000000"/>
                </a:solidFill>
                <a:effectLst/>
                <a:latin typeface="Times New Roman" panose="02020603050405020304" pitchFamily="18" charset="0"/>
                <a:ea typeface="Calibri" panose="020F0502020204030204" pitchFamily="34" charset="0"/>
              </a:rPr>
              <a:t>ivs</a:t>
            </a:r>
            <a:r>
              <a:rPr lang="en-GB" sz="1800" b="0" dirty="0">
                <a:solidFill>
                  <a:srgbClr val="000000"/>
                </a:solidFill>
                <a:effectLst/>
                <a:latin typeface="Times New Roman" panose="02020603050405020304" pitchFamily="18" charset="0"/>
                <a:ea typeface="Calibri" panose="020F0502020204030204" pitchFamily="34" charset="0"/>
              </a:rPr>
              <a:t> and 6 focus groups). Thematic analysis using Atlas </a:t>
            </a:r>
            <a:r>
              <a:rPr lang="en-GB" sz="1800" b="0" dirty="0" err="1">
                <a:solidFill>
                  <a:srgbClr val="000000"/>
                </a:solidFill>
                <a:effectLst/>
                <a:latin typeface="Times New Roman" panose="02020603050405020304" pitchFamily="18" charset="0"/>
                <a:ea typeface="Calibri" panose="020F0502020204030204" pitchFamily="34" charset="0"/>
              </a:rPr>
              <a:t>ti</a:t>
            </a:r>
            <a:r>
              <a:rPr lang="en-GB" sz="1800" b="0" dirty="0">
                <a:solidFill>
                  <a:srgbClr val="000000"/>
                </a:solidFill>
                <a:effectLst/>
                <a:latin typeface="Times New Roman" panose="02020603050405020304" pitchFamily="18" charset="0"/>
                <a:ea typeface="Calibri" panose="020F0502020204030204" pitchFamily="34" charset="0"/>
              </a:rPr>
              <a:t>. Thematic analysis. </a:t>
            </a:r>
          </a:p>
          <a:p>
            <a:pPr marL="0" marR="457200" lvl="0" indent="0" algn="just">
              <a:lnSpc>
                <a:spcPct val="150000"/>
              </a:lnSpc>
              <a:spcBef>
                <a:spcPts val="1200"/>
              </a:spcBef>
              <a:spcAft>
                <a:spcPts val="1800"/>
              </a:spcAft>
              <a:buFontTx/>
              <a:buNone/>
            </a:pPr>
            <a:endParaRPr lang="en-GB" sz="1800" b="0" dirty="0">
              <a:solidFill>
                <a:srgbClr val="000000"/>
              </a:solidFill>
              <a:effectLst/>
              <a:latin typeface="Times New Roman" panose="02020603050405020304" pitchFamily="18" charset="0"/>
              <a:ea typeface="Calibri" panose="020F0502020204030204" pitchFamily="34" charset="0"/>
            </a:endParaRPr>
          </a:p>
          <a:p>
            <a:pPr marL="0" marR="457200" lvl="0" indent="0" algn="just">
              <a:lnSpc>
                <a:spcPct val="150000"/>
              </a:lnSpc>
              <a:spcBef>
                <a:spcPts val="1200"/>
              </a:spcBef>
              <a:spcAft>
                <a:spcPts val="1800"/>
              </a:spcAft>
              <a:buFontTx/>
              <a:buNone/>
            </a:pPr>
            <a:r>
              <a:rPr lang="en-GB" sz="1800" b="1" dirty="0">
                <a:solidFill>
                  <a:srgbClr val="000000"/>
                </a:solidFill>
                <a:effectLst/>
                <a:latin typeface="Times New Roman" panose="02020603050405020304" pitchFamily="18" charset="0"/>
                <a:ea typeface="Calibri" panose="020F0502020204030204" pitchFamily="34" charset="0"/>
              </a:rPr>
              <a:t>Participants</a:t>
            </a:r>
            <a:r>
              <a:rPr lang="en-GB" sz="1800" b="0" dirty="0">
                <a:solidFill>
                  <a:srgbClr val="000000"/>
                </a:solidFill>
                <a:effectLst/>
                <a:latin typeface="Times New Roman" panose="02020603050405020304" pitchFamily="18" charset="0"/>
                <a:ea typeface="Calibri" panose="020F0502020204030204" pitchFamily="34" charset="0"/>
              </a:rPr>
              <a:t> – those with some degree of interaction with initial police learning from the 3 worlds of policing, politics &amp; academia – those who make or influence policy and it’s implementation. Purposive and snowballing. Wanted multiple viewpoints within and between each country and ‘world’.</a:t>
            </a:r>
            <a:endParaRPr lang="en-GB" sz="1800" b="1"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67340F6-2F1F-8A4C-87F4-16C690D44F61}" type="slidenum">
              <a:rPr lang="en-US" smtClean="0"/>
              <a:t>1</a:t>
            </a:fld>
            <a:endParaRPr lang="en-US"/>
          </a:p>
        </p:txBody>
      </p:sp>
    </p:spTree>
    <p:extLst>
      <p:ext uri="{BB962C8B-B14F-4D97-AF65-F5344CB8AC3E}">
        <p14:creationId xmlns:p14="http://schemas.microsoft.com/office/powerpoint/2010/main" val="246960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BFE99-50BB-025C-8ADD-3364640461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4BC576D-F1B9-1140-FCBF-49E2BA26BE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1370590-FBE0-491F-CC08-FB54E90E9780}"/>
              </a:ext>
            </a:extLst>
          </p:cNvPr>
          <p:cNvSpPr>
            <a:spLocks noGrp="1"/>
          </p:cNvSpPr>
          <p:nvPr>
            <p:ph type="dt" sz="half" idx="10"/>
          </p:nvPr>
        </p:nvSpPr>
        <p:spPr/>
        <p:txBody>
          <a:bodyPr/>
          <a:lstStyle/>
          <a:p>
            <a:fld id="{D93538E9-EF20-5449-AB67-3CCAFC7F3B88}" type="datetimeFigureOut">
              <a:rPr lang="en-US" smtClean="0"/>
              <a:t>1/25/23</a:t>
            </a:fld>
            <a:endParaRPr lang="en-US"/>
          </a:p>
        </p:txBody>
      </p:sp>
      <p:sp>
        <p:nvSpPr>
          <p:cNvPr id="5" name="Footer Placeholder 4">
            <a:extLst>
              <a:ext uri="{FF2B5EF4-FFF2-40B4-BE49-F238E27FC236}">
                <a16:creationId xmlns:a16="http://schemas.microsoft.com/office/drawing/2014/main" id="{C7BA6D7F-F80D-814A-958C-6368009A4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C26D2-C91C-CA1F-E0DA-706E1224AAA0}"/>
              </a:ext>
            </a:extLst>
          </p:cNvPr>
          <p:cNvSpPr>
            <a:spLocks noGrp="1"/>
          </p:cNvSpPr>
          <p:nvPr>
            <p:ph type="sldNum" sz="quarter" idx="12"/>
          </p:nvPr>
        </p:nvSpPr>
        <p:spPr/>
        <p:txBody>
          <a:bodyPr/>
          <a:lstStyle/>
          <a:p>
            <a:fld id="{57B26FFD-B865-964D-B924-A63C273B0AF0}" type="slidenum">
              <a:rPr lang="en-US" smtClean="0"/>
              <a:t>‹#›</a:t>
            </a:fld>
            <a:endParaRPr lang="en-US"/>
          </a:p>
        </p:txBody>
      </p:sp>
    </p:spTree>
    <p:extLst>
      <p:ext uri="{BB962C8B-B14F-4D97-AF65-F5344CB8AC3E}">
        <p14:creationId xmlns:p14="http://schemas.microsoft.com/office/powerpoint/2010/main" val="114632556"/>
      </p:ext>
    </p:extLst>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D02F-6AD4-6355-EA28-9698533BD0A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24F12D-35FE-034E-7FCB-BD0B47F2C3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81D4FE-89AA-DBC2-1CAE-AB2B0B84B676}"/>
              </a:ext>
            </a:extLst>
          </p:cNvPr>
          <p:cNvSpPr>
            <a:spLocks noGrp="1"/>
          </p:cNvSpPr>
          <p:nvPr>
            <p:ph type="dt" sz="half" idx="10"/>
          </p:nvPr>
        </p:nvSpPr>
        <p:spPr/>
        <p:txBody>
          <a:bodyPr/>
          <a:lstStyle/>
          <a:p>
            <a:fld id="{D93538E9-EF20-5449-AB67-3CCAFC7F3B88}" type="datetimeFigureOut">
              <a:rPr lang="en-US" smtClean="0"/>
              <a:t>1/25/23</a:t>
            </a:fld>
            <a:endParaRPr lang="en-US"/>
          </a:p>
        </p:txBody>
      </p:sp>
      <p:sp>
        <p:nvSpPr>
          <p:cNvPr id="5" name="Footer Placeholder 4">
            <a:extLst>
              <a:ext uri="{FF2B5EF4-FFF2-40B4-BE49-F238E27FC236}">
                <a16:creationId xmlns:a16="http://schemas.microsoft.com/office/drawing/2014/main" id="{AAD4B34C-5B52-B8CC-D583-2CEFC7524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33112-94AF-B720-4A7E-2B4C96E2D866}"/>
              </a:ext>
            </a:extLst>
          </p:cNvPr>
          <p:cNvSpPr>
            <a:spLocks noGrp="1"/>
          </p:cNvSpPr>
          <p:nvPr>
            <p:ph type="sldNum" sz="quarter" idx="12"/>
          </p:nvPr>
        </p:nvSpPr>
        <p:spPr/>
        <p:txBody>
          <a:bodyPr/>
          <a:lstStyle/>
          <a:p>
            <a:fld id="{57B26FFD-B865-964D-B924-A63C273B0AF0}" type="slidenum">
              <a:rPr lang="en-US" smtClean="0"/>
              <a:t>‹#›</a:t>
            </a:fld>
            <a:endParaRPr lang="en-US"/>
          </a:p>
        </p:txBody>
      </p:sp>
    </p:spTree>
    <p:extLst>
      <p:ext uri="{BB962C8B-B14F-4D97-AF65-F5344CB8AC3E}">
        <p14:creationId xmlns:p14="http://schemas.microsoft.com/office/powerpoint/2010/main" val="1871875275"/>
      </p:ext>
    </p:extLst>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DB58C7-DC32-16F2-903B-1ECD5EA85CB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DE4FAB-E5AA-FC82-B96A-DDA4ABDEAAD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D17DFC-60B5-FBED-41F7-E6D763055D23}"/>
              </a:ext>
            </a:extLst>
          </p:cNvPr>
          <p:cNvSpPr>
            <a:spLocks noGrp="1"/>
          </p:cNvSpPr>
          <p:nvPr>
            <p:ph type="dt" sz="half" idx="10"/>
          </p:nvPr>
        </p:nvSpPr>
        <p:spPr/>
        <p:txBody>
          <a:bodyPr/>
          <a:lstStyle/>
          <a:p>
            <a:fld id="{D93538E9-EF20-5449-AB67-3CCAFC7F3B88}" type="datetimeFigureOut">
              <a:rPr lang="en-US" smtClean="0"/>
              <a:t>1/25/23</a:t>
            </a:fld>
            <a:endParaRPr lang="en-US"/>
          </a:p>
        </p:txBody>
      </p:sp>
      <p:sp>
        <p:nvSpPr>
          <p:cNvPr id="5" name="Footer Placeholder 4">
            <a:extLst>
              <a:ext uri="{FF2B5EF4-FFF2-40B4-BE49-F238E27FC236}">
                <a16:creationId xmlns:a16="http://schemas.microsoft.com/office/drawing/2014/main" id="{8DDAAD98-72C6-3F39-73C5-BF330AFCE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75E55-428A-F768-8AAD-FD4B32AD20A0}"/>
              </a:ext>
            </a:extLst>
          </p:cNvPr>
          <p:cNvSpPr>
            <a:spLocks noGrp="1"/>
          </p:cNvSpPr>
          <p:nvPr>
            <p:ph type="sldNum" sz="quarter" idx="12"/>
          </p:nvPr>
        </p:nvSpPr>
        <p:spPr/>
        <p:txBody>
          <a:bodyPr/>
          <a:lstStyle/>
          <a:p>
            <a:fld id="{57B26FFD-B865-964D-B924-A63C273B0AF0}" type="slidenum">
              <a:rPr lang="en-US" smtClean="0"/>
              <a:t>‹#›</a:t>
            </a:fld>
            <a:endParaRPr lang="en-US"/>
          </a:p>
        </p:txBody>
      </p:sp>
    </p:spTree>
    <p:extLst>
      <p:ext uri="{BB962C8B-B14F-4D97-AF65-F5344CB8AC3E}">
        <p14:creationId xmlns:p14="http://schemas.microsoft.com/office/powerpoint/2010/main" val="334254440"/>
      </p:ext>
    </p:extLst>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07A7-EE9F-E0FD-4297-D47EE3330CA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828245-142A-C853-32A3-83F6B279A1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A20024E-9A69-8061-A34B-9215F7E829EC}"/>
              </a:ext>
            </a:extLst>
          </p:cNvPr>
          <p:cNvSpPr>
            <a:spLocks noGrp="1"/>
          </p:cNvSpPr>
          <p:nvPr>
            <p:ph type="dt" sz="half" idx="10"/>
          </p:nvPr>
        </p:nvSpPr>
        <p:spPr/>
        <p:txBody>
          <a:bodyPr/>
          <a:lstStyle/>
          <a:p>
            <a:fld id="{D93538E9-EF20-5449-AB67-3CCAFC7F3B88}" type="datetimeFigureOut">
              <a:rPr lang="en-US" smtClean="0"/>
              <a:t>1/25/23</a:t>
            </a:fld>
            <a:endParaRPr lang="en-US"/>
          </a:p>
        </p:txBody>
      </p:sp>
      <p:sp>
        <p:nvSpPr>
          <p:cNvPr id="5" name="Footer Placeholder 4">
            <a:extLst>
              <a:ext uri="{FF2B5EF4-FFF2-40B4-BE49-F238E27FC236}">
                <a16:creationId xmlns:a16="http://schemas.microsoft.com/office/drawing/2014/main" id="{D1007971-926C-852D-4966-38D665D3D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2D234-DE9E-5648-E586-75888BCD3781}"/>
              </a:ext>
            </a:extLst>
          </p:cNvPr>
          <p:cNvSpPr>
            <a:spLocks noGrp="1"/>
          </p:cNvSpPr>
          <p:nvPr>
            <p:ph type="sldNum" sz="quarter" idx="12"/>
          </p:nvPr>
        </p:nvSpPr>
        <p:spPr/>
        <p:txBody>
          <a:bodyPr/>
          <a:lstStyle/>
          <a:p>
            <a:fld id="{57B26FFD-B865-964D-B924-A63C273B0AF0}" type="slidenum">
              <a:rPr lang="en-US" smtClean="0"/>
              <a:t>‹#›</a:t>
            </a:fld>
            <a:endParaRPr lang="en-US"/>
          </a:p>
        </p:txBody>
      </p:sp>
    </p:spTree>
    <p:extLst>
      <p:ext uri="{BB962C8B-B14F-4D97-AF65-F5344CB8AC3E}">
        <p14:creationId xmlns:p14="http://schemas.microsoft.com/office/powerpoint/2010/main" val="924321973"/>
      </p:ext>
    </p:extLst>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2665-4B36-1EBE-F328-C9508572F02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B1F9ED9-44B0-AE30-3FFA-ECE1B3CD7D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C09B87C-3B9E-4147-B519-DECA51688ECD}"/>
              </a:ext>
            </a:extLst>
          </p:cNvPr>
          <p:cNvSpPr>
            <a:spLocks noGrp="1"/>
          </p:cNvSpPr>
          <p:nvPr>
            <p:ph type="dt" sz="half" idx="10"/>
          </p:nvPr>
        </p:nvSpPr>
        <p:spPr/>
        <p:txBody>
          <a:bodyPr/>
          <a:lstStyle/>
          <a:p>
            <a:fld id="{D93538E9-EF20-5449-AB67-3CCAFC7F3B88}" type="datetimeFigureOut">
              <a:rPr lang="en-US" smtClean="0"/>
              <a:t>1/25/23</a:t>
            </a:fld>
            <a:endParaRPr lang="en-US"/>
          </a:p>
        </p:txBody>
      </p:sp>
      <p:sp>
        <p:nvSpPr>
          <p:cNvPr id="5" name="Footer Placeholder 4">
            <a:extLst>
              <a:ext uri="{FF2B5EF4-FFF2-40B4-BE49-F238E27FC236}">
                <a16:creationId xmlns:a16="http://schemas.microsoft.com/office/drawing/2014/main" id="{13F01880-F74A-EA55-B55F-3A915FDB2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2B13D-BB53-87E6-6630-B07A7AC06821}"/>
              </a:ext>
            </a:extLst>
          </p:cNvPr>
          <p:cNvSpPr>
            <a:spLocks noGrp="1"/>
          </p:cNvSpPr>
          <p:nvPr>
            <p:ph type="sldNum" sz="quarter" idx="12"/>
          </p:nvPr>
        </p:nvSpPr>
        <p:spPr/>
        <p:txBody>
          <a:bodyPr/>
          <a:lstStyle/>
          <a:p>
            <a:fld id="{57B26FFD-B865-964D-B924-A63C273B0AF0}" type="slidenum">
              <a:rPr lang="en-US" smtClean="0"/>
              <a:t>‹#›</a:t>
            </a:fld>
            <a:endParaRPr lang="en-US"/>
          </a:p>
        </p:txBody>
      </p:sp>
    </p:spTree>
    <p:extLst>
      <p:ext uri="{BB962C8B-B14F-4D97-AF65-F5344CB8AC3E}">
        <p14:creationId xmlns:p14="http://schemas.microsoft.com/office/powerpoint/2010/main" val="674369293"/>
      </p:ext>
    </p:extLst>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4120-8BCF-7084-7F3B-97A693E6704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06B7EC-8F39-1F46-9DFB-3469F5C0302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BB25668-1F31-4B35-DE09-BB629E8870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C9C87D8-0C61-2D54-F078-6B787FBE702D}"/>
              </a:ext>
            </a:extLst>
          </p:cNvPr>
          <p:cNvSpPr>
            <a:spLocks noGrp="1"/>
          </p:cNvSpPr>
          <p:nvPr>
            <p:ph type="dt" sz="half" idx="10"/>
          </p:nvPr>
        </p:nvSpPr>
        <p:spPr/>
        <p:txBody>
          <a:bodyPr/>
          <a:lstStyle/>
          <a:p>
            <a:fld id="{D93538E9-EF20-5449-AB67-3CCAFC7F3B88}" type="datetimeFigureOut">
              <a:rPr lang="en-US" smtClean="0"/>
              <a:t>1/25/23</a:t>
            </a:fld>
            <a:endParaRPr lang="en-US"/>
          </a:p>
        </p:txBody>
      </p:sp>
      <p:sp>
        <p:nvSpPr>
          <p:cNvPr id="6" name="Footer Placeholder 5">
            <a:extLst>
              <a:ext uri="{FF2B5EF4-FFF2-40B4-BE49-F238E27FC236}">
                <a16:creationId xmlns:a16="http://schemas.microsoft.com/office/drawing/2014/main" id="{2CE247BB-C956-0DA4-0E90-33F478A1D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07A7A-8F79-333B-9FBF-ABE0683B47AE}"/>
              </a:ext>
            </a:extLst>
          </p:cNvPr>
          <p:cNvSpPr>
            <a:spLocks noGrp="1"/>
          </p:cNvSpPr>
          <p:nvPr>
            <p:ph type="sldNum" sz="quarter" idx="12"/>
          </p:nvPr>
        </p:nvSpPr>
        <p:spPr/>
        <p:txBody>
          <a:bodyPr/>
          <a:lstStyle/>
          <a:p>
            <a:fld id="{57B26FFD-B865-964D-B924-A63C273B0AF0}" type="slidenum">
              <a:rPr lang="en-US" smtClean="0"/>
              <a:t>‹#›</a:t>
            </a:fld>
            <a:endParaRPr lang="en-US"/>
          </a:p>
        </p:txBody>
      </p:sp>
    </p:spTree>
    <p:extLst>
      <p:ext uri="{BB962C8B-B14F-4D97-AF65-F5344CB8AC3E}">
        <p14:creationId xmlns:p14="http://schemas.microsoft.com/office/powerpoint/2010/main" val="1558389642"/>
      </p:ext>
    </p:extLst>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E2C4B-012C-1CD9-EAF1-83C03E9B76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D58CED-4E94-CBE9-5BAC-1D31015892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8626427-C300-43CD-8BA0-4FB11B352C0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837A3C7-F89B-2E3C-CD32-5EC917D2BF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8B48794-EA41-0A9A-DD6D-21D6187CEA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086FF94-17EC-94CA-F4E1-210DE5902EED}"/>
              </a:ext>
            </a:extLst>
          </p:cNvPr>
          <p:cNvSpPr>
            <a:spLocks noGrp="1"/>
          </p:cNvSpPr>
          <p:nvPr>
            <p:ph type="dt" sz="half" idx="10"/>
          </p:nvPr>
        </p:nvSpPr>
        <p:spPr/>
        <p:txBody>
          <a:bodyPr/>
          <a:lstStyle/>
          <a:p>
            <a:fld id="{D93538E9-EF20-5449-AB67-3CCAFC7F3B88}" type="datetimeFigureOut">
              <a:rPr lang="en-US" smtClean="0"/>
              <a:t>1/25/23</a:t>
            </a:fld>
            <a:endParaRPr lang="en-US"/>
          </a:p>
        </p:txBody>
      </p:sp>
      <p:sp>
        <p:nvSpPr>
          <p:cNvPr id="8" name="Footer Placeholder 7">
            <a:extLst>
              <a:ext uri="{FF2B5EF4-FFF2-40B4-BE49-F238E27FC236}">
                <a16:creationId xmlns:a16="http://schemas.microsoft.com/office/drawing/2014/main" id="{689D8227-0CDB-80AE-A1C1-0A0ECD861D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299499-49EB-4720-EB0B-FF24016C403F}"/>
              </a:ext>
            </a:extLst>
          </p:cNvPr>
          <p:cNvSpPr>
            <a:spLocks noGrp="1"/>
          </p:cNvSpPr>
          <p:nvPr>
            <p:ph type="sldNum" sz="quarter" idx="12"/>
          </p:nvPr>
        </p:nvSpPr>
        <p:spPr/>
        <p:txBody>
          <a:bodyPr/>
          <a:lstStyle/>
          <a:p>
            <a:fld id="{57B26FFD-B865-964D-B924-A63C273B0AF0}" type="slidenum">
              <a:rPr lang="en-US" smtClean="0"/>
              <a:t>‹#›</a:t>
            </a:fld>
            <a:endParaRPr lang="en-US"/>
          </a:p>
        </p:txBody>
      </p:sp>
    </p:spTree>
    <p:extLst>
      <p:ext uri="{BB962C8B-B14F-4D97-AF65-F5344CB8AC3E}">
        <p14:creationId xmlns:p14="http://schemas.microsoft.com/office/powerpoint/2010/main" val="1125314381"/>
      </p:ext>
    </p:extLst>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8A65-D1C2-CD79-D9C4-4A69F98A330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4E9E8B0-B705-8F0E-542E-D79562C58382}"/>
              </a:ext>
            </a:extLst>
          </p:cNvPr>
          <p:cNvSpPr>
            <a:spLocks noGrp="1"/>
          </p:cNvSpPr>
          <p:nvPr>
            <p:ph type="dt" sz="half" idx="10"/>
          </p:nvPr>
        </p:nvSpPr>
        <p:spPr/>
        <p:txBody>
          <a:bodyPr/>
          <a:lstStyle/>
          <a:p>
            <a:fld id="{D93538E9-EF20-5449-AB67-3CCAFC7F3B88}" type="datetimeFigureOut">
              <a:rPr lang="en-US" smtClean="0"/>
              <a:t>1/25/23</a:t>
            </a:fld>
            <a:endParaRPr lang="en-US"/>
          </a:p>
        </p:txBody>
      </p:sp>
      <p:sp>
        <p:nvSpPr>
          <p:cNvPr id="4" name="Footer Placeholder 3">
            <a:extLst>
              <a:ext uri="{FF2B5EF4-FFF2-40B4-BE49-F238E27FC236}">
                <a16:creationId xmlns:a16="http://schemas.microsoft.com/office/drawing/2014/main" id="{0BDB6959-5C2E-E86F-E3B3-75444798FD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968603-4EFA-EEB5-79C2-568BB64D35AC}"/>
              </a:ext>
            </a:extLst>
          </p:cNvPr>
          <p:cNvSpPr>
            <a:spLocks noGrp="1"/>
          </p:cNvSpPr>
          <p:nvPr>
            <p:ph type="sldNum" sz="quarter" idx="12"/>
          </p:nvPr>
        </p:nvSpPr>
        <p:spPr/>
        <p:txBody>
          <a:bodyPr/>
          <a:lstStyle/>
          <a:p>
            <a:fld id="{57B26FFD-B865-964D-B924-A63C273B0AF0}" type="slidenum">
              <a:rPr lang="en-US" smtClean="0"/>
              <a:t>‹#›</a:t>
            </a:fld>
            <a:endParaRPr lang="en-US"/>
          </a:p>
        </p:txBody>
      </p:sp>
    </p:spTree>
    <p:extLst>
      <p:ext uri="{BB962C8B-B14F-4D97-AF65-F5344CB8AC3E}">
        <p14:creationId xmlns:p14="http://schemas.microsoft.com/office/powerpoint/2010/main" val="2800524337"/>
      </p:ext>
    </p:extLst>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D7895-DA2B-A418-2DC9-6EE001E07460}"/>
              </a:ext>
            </a:extLst>
          </p:cNvPr>
          <p:cNvSpPr>
            <a:spLocks noGrp="1"/>
          </p:cNvSpPr>
          <p:nvPr>
            <p:ph type="dt" sz="half" idx="10"/>
          </p:nvPr>
        </p:nvSpPr>
        <p:spPr/>
        <p:txBody>
          <a:bodyPr/>
          <a:lstStyle/>
          <a:p>
            <a:fld id="{D93538E9-EF20-5449-AB67-3CCAFC7F3B88}" type="datetimeFigureOut">
              <a:rPr lang="en-US" smtClean="0"/>
              <a:t>1/25/23</a:t>
            </a:fld>
            <a:endParaRPr lang="en-US"/>
          </a:p>
        </p:txBody>
      </p:sp>
      <p:sp>
        <p:nvSpPr>
          <p:cNvPr id="3" name="Footer Placeholder 2">
            <a:extLst>
              <a:ext uri="{FF2B5EF4-FFF2-40B4-BE49-F238E27FC236}">
                <a16:creationId xmlns:a16="http://schemas.microsoft.com/office/drawing/2014/main" id="{40CAAD3B-4697-B1E9-8BB3-B7720A105E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09AB0A-3942-F0FD-B7A6-D056AF120A76}"/>
              </a:ext>
            </a:extLst>
          </p:cNvPr>
          <p:cNvSpPr>
            <a:spLocks noGrp="1"/>
          </p:cNvSpPr>
          <p:nvPr>
            <p:ph type="sldNum" sz="quarter" idx="12"/>
          </p:nvPr>
        </p:nvSpPr>
        <p:spPr/>
        <p:txBody>
          <a:bodyPr/>
          <a:lstStyle/>
          <a:p>
            <a:fld id="{57B26FFD-B865-964D-B924-A63C273B0AF0}" type="slidenum">
              <a:rPr lang="en-US" smtClean="0"/>
              <a:t>‹#›</a:t>
            </a:fld>
            <a:endParaRPr lang="en-US"/>
          </a:p>
        </p:txBody>
      </p:sp>
    </p:spTree>
    <p:extLst>
      <p:ext uri="{BB962C8B-B14F-4D97-AF65-F5344CB8AC3E}">
        <p14:creationId xmlns:p14="http://schemas.microsoft.com/office/powerpoint/2010/main" val="2752089524"/>
      </p:ext>
    </p:extLst>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FDB0-B84E-C704-AEB5-EA84E803A2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83E9701-E679-F162-B224-64EFE2A919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A620CEF-5709-CD8B-DC42-5037A86F9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E701E3-A9C1-7A1C-B4C9-8330568F47B1}"/>
              </a:ext>
            </a:extLst>
          </p:cNvPr>
          <p:cNvSpPr>
            <a:spLocks noGrp="1"/>
          </p:cNvSpPr>
          <p:nvPr>
            <p:ph type="dt" sz="half" idx="10"/>
          </p:nvPr>
        </p:nvSpPr>
        <p:spPr/>
        <p:txBody>
          <a:bodyPr/>
          <a:lstStyle/>
          <a:p>
            <a:fld id="{D93538E9-EF20-5449-AB67-3CCAFC7F3B88}" type="datetimeFigureOut">
              <a:rPr lang="en-US" smtClean="0"/>
              <a:t>1/25/23</a:t>
            </a:fld>
            <a:endParaRPr lang="en-US"/>
          </a:p>
        </p:txBody>
      </p:sp>
      <p:sp>
        <p:nvSpPr>
          <p:cNvPr id="6" name="Footer Placeholder 5">
            <a:extLst>
              <a:ext uri="{FF2B5EF4-FFF2-40B4-BE49-F238E27FC236}">
                <a16:creationId xmlns:a16="http://schemas.microsoft.com/office/drawing/2014/main" id="{995E588D-E412-48FE-C9F4-D147E79969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D1776-D291-AFC0-69CD-9DA855773723}"/>
              </a:ext>
            </a:extLst>
          </p:cNvPr>
          <p:cNvSpPr>
            <a:spLocks noGrp="1"/>
          </p:cNvSpPr>
          <p:nvPr>
            <p:ph type="sldNum" sz="quarter" idx="12"/>
          </p:nvPr>
        </p:nvSpPr>
        <p:spPr/>
        <p:txBody>
          <a:bodyPr/>
          <a:lstStyle/>
          <a:p>
            <a:fld id="{57B26FFD-B865-964D-B924-A63C273B0AF0}" type="slidenum">
              <a:rPr lang="en-US" smtClean="0"/>
              <a:t>‹#›</a:t>
            </a:fld>
            <a:endParaRPr lang="en-US"/>
          </a:p>
        </p:txBody>
      </p:sp>
    </p:spTree>
    <p:extLst>
      <p:ext uri="{BB962C8B-B14F-4D97-AF65-F5344CB8AC3E}">
        <p14:creationId xmlns:p14="http://schemas.microsoft.com/office/powerpoint/2010/main" val="3145947475"/>
      </p:ext>
    </p:extLst>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D0F55-1614-D548-012E-A288621526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87D877B-FA5C-CEE4-5BF0-39D9B92C54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163A51-6B52-8EBC-AB04-0D43369EE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64BB2F9-D530-D18E-515C-00BD2F967EE1}"/>
              </a:ext>
            </a:extLst>
          </p:cNvPr>
          <p:cNvSpPr>
            <a:spLocks noGrp="1"/>
          </p:cNvSpPr>
          <p:nvPr>
            <p:ph type="dt" sz="half" idx="10"/>
          </p:nvPr>
        </p:nvSpPr>
        <p:spPr/>
        <p:txBody>
          <a:bodyPr/>
          <a:lstStyle/>
          <a:p>
            <a:fld id="{D93538E9-EF20-5449-AB67-3CCAFC7F3B88}" type="datetimeFigureOut">
              <a:rPr lang="en-US" smtClean="0"/>
              <a:t>1/25/23</a:t>
            </a:fld>
            <a:endParaRPr lang="en-US"/>
          </a:p>
        </p:txBody>
      </p:sp>
      <p:sp>
        <p:nvSpPr>
          <p:cNvPr id="6" name="Footer Placeholder 5">
            <a:extLst>
              <a:ext uri="{FF2B5EF4-FFF2-40B4-BE49-F238E27FC236}">
                <a16:creationId xmlns:a16="http://schemas.microsoft.com/office/drawing/2014/main" id="{1040CA6B-E0F2-3368-091A-757C467142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A50B04-D0BC-ED5C-68D4-AE84DAB13111}"/>
              </a:ext>
            </a:extLst>
          </p:cNvPr>
          <p:cNvSpPr>
            <a:spLocks noGrp="1"/>
          </p:cNvSpPr>
          <p:nvPr>
            <p:ph type="sldNum" sz="quarter" idx="12"/>
          </p:nvPr>
        </p:nvSpPr>
        <p:spPr/>
        <p:txBody>
          <a:bodyPr/>
          <a:lstStyle/>
          <a:p>
            <a:fld id="{57B26FFD-B865-964D-B924-A63C273B0AF0}" type="slidenum">
              <a:rPr lang="en-US" smtClean="0"/>
              <a:t>‹#›</a:t>
            </a:fld>
            <a:endParaRPr lang="en-US"/>
          </a:p>
        </p:txBody>
      </p:sp>
    </p:spTree>
    <p:extLst>
      <p:ext uri="{BB962C8B-B14F-4D97-AF65-F5344CB8AC3E}">
        <p14:creationId xmlns:p14="http://schemas.microsoft.com/office/powerpoint/2010/main" val="4081394928"/>
      </p:ext>
    </p:extLst>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0368D-D7EF-8FD4-9203-D1A52E52AC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C64548-6347-B219-4EDB-312FC4611C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C83C4B-D332-4F87-8905-B4DD02EF0B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538E9-EF20-5449-AB67-3CCAFC7F3B88}" type="datetimeFigureOut">
              <a:rPr lang="en-US" smtClean="0"/>
              <a:t>1/25/23</a:t>
            </a:fld>
            <a:endParaRPr lang="en-US"/>
          </a:p>
        </p:txBody>
      </p:sp>
      <p:sp>
        <p:nvSpPr>
          <p:cNvPr id="5" name="Footer Placeholder 4">
            <a:extLst>
              <a:ext uri="{FF2B5EF4-FFF2-40B4-BE49-F238E27FC236}">
                <a16:creationId xmlns:a16="http://schemas.microsoft.com/office/drawing/2014/main" id="{2BCA2A9B-38D2-4F7B-FB0A-404A3E5ED4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B570BF-A274-100E-AE89-08E8749B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26FFD-B865-964D-B924-A63C273B0AF0}" type="slidenum">
              <a:rPr lang="en-US" smtClean="0"/>
              <a:t>‹#›</a:t>
            </a:fld>
            <a:endParaRPr lang="en-US"/>
          </a:p>
        </p:txBody>
      </p:sp>
    </p:spTree>
    <p:extLst>
      <p:ext uri="{BB962C8B-B14F-4D97-AF65-F5344CB8AC3E}">
        <p14:creationId xmlns:p14="http://schemas.microsoft.com/office/powerpoint/2010/main" val="3887220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FDED-2924-194E-A008-5C997F17FD28}"/>
              </a:ext>
            </a:extLst>
          </p:cNvPr>
          <p:cNvSpPr>
            <a:spLocks noGrp="1"/>
          </p:cNvSpPr>
          <p:nvPr>
            <p:ph type="ctrTitle"/>
          </p:nvPr>
        </p:nvSpPr>
        <p:spPr>
          <a:xfrm>
            <a:off x="1524000" y="1122362"/>
            <a:ext cx="9144000" cy="1565869"/>
          </a:xfrm>
        </p:spPr>
        <p:txBody>
          <a:bodyPr>
            <a:normAutofit fontScale="90000"/>
          </a:bodyPr>
          <a:lstStyle/>
          <a:p>
            <a:br>
              <a:rPr lang="en-GB" i="1" dirty="0"/>
            </a:br>
            <a:br>
              <a:rPr lang="en-GB" i="1" dirty="0"/>
            </a:br>
            <a:br>
              <a:rPr lang="en-GB" i="1" dirty="0"/>
            </a:br>
            <a:br>
              <a:rPr lang="en-GB" i="1" dirty="0"/>
            </a:br>
            <a:br>
              <a:rPr lang="en-GB" i="1" dirty="0"/>
            </a:br>
            <a:br>
              <a:rPr lang="en-GB" i="1" dirty="0"/>
            </a:br>
            <a:br>
              <a:rPr lang="en-GB" dirty="0"/>
            </a:br>
            <a:br>
              <a:rPr lang="en-US" dirty="0"/>
            </a:br>
            <a:endParaRPr lang="en-US" dirty="0"/>
          </a:p>
        </p:txBody>
      </p:sp>
      <p:sp>
        <p:nvSpPr>
          <p:cNvPr id="6" name="Subtitle 2">
            <a:extLst>
              <a:ext uri="{FF2B5EF4-FFF2-40B4-BE49-F238E27FC236}">
                <a16:creationId xmlns:a16="http://schemas.microsoft.com/office/drawing/2014/main" id="{EF86BE09-228E-794F-901E-16556DADF7CA}"/>
              </a:ext>
            </a:extLst>
          </p:cNvPr>
          <p:cNvSpPr txBox="1">
            <a:spLocks/>
          </p:cNvSpPr>
          <p:nvPr/>
        </p:nvSpPr>
        <p:spPr>
          <a:xfrm>
            <a:off x="1187898" y="4317085"/>
            <a:ext cx="9144000" cy="23977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Rectangle 8">
            <a:extLst>
              <a:ext uri="{FF2B5EF4-FFF2-40B4-BE49-F238E27FC236}">
                <a16:creationId xmlns:a16="http://schemas.microsoft.com/office/drawing/2014/main" id="{A03BE67A-8419-E940-8586-22AEDB42EA1E}"/>
              </a:ext>
            </a:extLst>
          </p:cNvPr>
          <p:cNvSpPr>
            <a:spLocks noChangeArrowheads="1"/>
          </p:cNvSpPr>
          <p:nvPr/>
        </p:nvSpPr>
        <p:spPr bwMode="auto">
          <a:xfrm>
            <a:off x="593558" y="3048584"/>
            <a:ext cx="64941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70EE534D-9AC7-084E-8925-0374474C1CE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534411F2-41B5-CC4D-B849-C3F2BB17EAF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AD8ACEFF-6066-9145-971C-EEA84FD161FA}"/>
              </a:ext>
            </a:extLst>
          </p:cNvPr>
          <p:cNvPicPr>
            <a:picLocks noChangeAspect="1"/>
          </p:cNvPicPr>
          <p:nvPr/>
        </p:nvPicPr>
        <p:blipFill>
          <a:blip r:embed="rId3"/>
          <a:stretch>
            <a:fillRect/>
          </a:stretch>
        </p:blipFill>
        <p:spPr>
          <a:xfrm>
            <a:off x="4492390" y="44761"/>
            <a:ext cx="2193758" cy="1456437"/>
          </a:xfrm>
          <a:prstGeom prst="rect">
            <a:avLst/>
          </a:prstGeom>
        </p:spPr>
      </p:pic>
      <p:pic>
        <p:nvPicPr>
          <p:cNvPr id="7" name="Picture 6">
            <a:extLst>
              <a:ext uri="{FF2B5EF4-FFF2-40B4-BE49-F238E27FC236}">
                <a16:creationId xmlns:a16="http://schemas.microsoft.com/office/drawing/2014/main" id="{74FF710B-A7F7-8143-81D8-F9D7DBF9FFA2}"/>
              </a:ext>
            </a:extLst>
          </p:cNvPr>
          <p:cNvPicPr>
            <a:picLocks noChangeAspect="1"/>
          </p:cNvPicPr>
          <p:nvPr/>
        </p:nvPicPr>
        <p:blipFill>
          <a:blip r:embed="rId4"/>
          <a:stretch>
            <a:fillRect/>
          </a:stretch>
        </p:blipFill>
        <p:spPr>
          <a:xfrm>
            <a:off x="915689" y="341286"/>
            <a:ext cx="3372617" cy="600900"/>
          </a:xfrm>
          <a:prstGeom prst="rect">
            <a:avLst/>
          </a:prstGeom>
        </p:spPr>
      </p:pic>
      <p:pic>
        <p:nvPicPr>
          <p:cNvPr id="12" name="Picture 11">
            <a:extLst>
              <a:ext uri="{FF2B5EF4-FFF2-40B4-BE49-F238E27FC236}">
                <a16:creationId xmlns:a16="http://schemas.microsoft.com/office/drawing/2014/main" id="{75ADE1E1-7D88-5049-8D09-09E6DEC48612}"/>
              </a:ext>
            </a:extLst>
          </p:cNvPr>
          <p:cNvPicPr>
            <a:picLocks noChangeAspect="1"/>
          </p:cNvPicPr>
          <p:nvPr/>
        </p:nvPicPr>
        <p:blipFill>
          <a:blip r:embed="rId5"/>
          <a:stretch>
            <a:fillRect/>
          </a:stretch>
        </p:blipFill>
        <p:spPr>
          <a:xfrm>
            <a:off x="7631740" y="242219"/>
            <a:ext cx="3251200" cy="990600"/>
          </a:xfrm>
          <a:prstGeom prst="rect">
            <a:avLst/>
          </a:prstGeom>
        </p:spPr>
      </p:pic>
      <p:pic>
        <p:nvPicPr>
          <p:cNvPr id="9" name="Picture 8">
            <a:extLst>
              <a:ext uri="{FF2B5EF4-FFF2-40B4-BE49-F238E27FC236}">
                <a16:creationId xmlns:a16="http://schemas.microsoft.com/office/drawing/2014/main" id="{5ABA8BC5-81BC-46A0-CD23-BA6110F71147}"/>
              </a:ext>
            </a:extLst>
          </p:cNvPr>
          <p:cNvPicPr>
            <a:picLocks noChangeAspect="1"/>
          </p:cNvPicPr>
          <p:nvPr/>
        </p:nvPicPr>
        <p:blipFill>
          <a:blip r:embed="rId6"/>
          <a:stretch>
            <a:fillRect/>
          </a:stretch>
        </p:blipFill>
        <p:spPr>
          <a:xfrm>
            <a:off x="1309060" y="2243093"/>
            <a:ext cx="9573880" cy="2397709"/>
          </a:xfrm>
          <a:prstGeom prst="rect">
            <a:avLst/>
          </a:prstGeom>
        </p:spPr>
      </p:pic>
      <p:sp>
        <p:nvSpPr>
          <p:cNvPr id="14" name="Title 1">
            <a:extLst>
              <a:ext uri="{FF2B5EF4-FFF2-40B4-BE49-F238E27FC236}">
                <a16:creationId xmlns:a16="http://schemas.microsoft.com/office/drawing/2014/main" id="{38198631-BDCB-60E3-6A62-0529FE6C94A2}"/>
              </a:ext>
            </a:extLst>
          </p:cNvPr>
          <p:cNvSpPr txBox="1">
            <a:spLocks/>
          </p:cNvSpPr>
          <p:nvPr/>
        </p:nvSpPr>
        <p:spPr>
          <a:xfrm>
            <a:off x="1676400" y="1274762"/>
            <a:ext cx="9144000" cy="933551"/>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i="1"/>
            </a:br>
            <a:br>
              <a:rPr lang="en-GB" i="1"/>
            </a:br>
            <a:br>
              <a:rPr lang="en-GB" i="1"/>
            </a:br>
            <a:br>
              <a:rPr lang="en-GB" i="1"/>
            </a:br>
            <a:br>
              <a:rPr lang="en-GB" i="1"/>
            </a:br>
            <a:br>
              <a:rPr lang="en-GB" i="1"/>
            </a:br>
            <a:br>
              <a:rPr lang="en-GB"/>
            </a:br>
            <a:br>
              <a:rPr lang="en-US"/>
            </a:br>
            <a:endParaRPr lang="en-US" dirty="0"/>
          </a:p>
        </p:txBody>
      </p:sp>
      <p:sp>
        <p:nvSpPr>
          <p:cNvPr id="16" name="TextBox 15">
            <a:extLst>
              <a:ext uri="{FF2B5EF4-FFF2-40B4-BE49-F238E27FC236}">
                <a16:creationId xmlns:a16="http://schemas.microsoft.com/office/drawing/2014/main" id="{ECC6776C-36FC-2EF7-0C21-FA5CF9800730}"/>
              </a:ext>
            </a:extLst>
          </p:cNvPr>
          <p:cNvSpPr txBox="1"/>
          <p:nvPr/>
        </p:nvSpPr>
        <p:spPr>
          <a:xfrm>
            <a:off x="835957" y="1122362"/>
            <a:ext cx="10520085" cy="558806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olice professionalisation has different meanings in different social, cultural, and political contexts, hence no consensus re approach. </a:t>
            </a: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cademisation of initial police learning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necessarily the answer. </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ifferent approaches are appropriate - must be attuned to the different social, cultural, and political contexts.</a:t>
            </a:r>
          </a:p>
          <a:p>
            <a:pPr algn="just">
              <a:lnSpc>
                <a:spcPct val="150000"/>
              </a:lnSpc>
            </a:pP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olicing is not a trait-based ‘pure’ profession as shown in trait-based definitions but at best ‘hybrid’ combining “professional and managerial principles”</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Noordegraaf</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2015, pp.187-188). </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ifferent levels of hybridity might exist within </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different social, cultural, and political contexts.</a:t>
            </a:r>
          </a:p>
          <a:p>
            <a:pPr algn="just">
              <a:lnSpc>
                <a:spcPct val="150000"/>
              </a:lnSpc>
            </a:pPr>
            <a:endPar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Policy formulation - variables of social, cultural, and political context are important. </a:t>
            </a: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xtent of alignments and schisms within and between the ‘three-worlds thinking’ of politics, academia, and policing are important. ‘</a:t>
            </a: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olicy’ streams need to coalesce to provide ‘windows of opportunity’ for change. </a:t>
            </a:r>
            <a:endParaRPr lang="en-GB" sz="1600" dirty="0">
              <a:solidFill>
                <a:srgbClr val="000000"/>
              </a:solidFill>
              <a:effectLst/>
              <a:latin typeface="Arial" panose="020B0604020202020204" pitchFamily="34" charset="0"/>
              <a:cs typeface="Arial" panose="020B0604020202020204" pitchFamily="34" charset="0"/>
            </a:endParaRPr>
          </a:p>
          <a:p>
            <a:pPr algn="just">
              <a:lnSpc>
                <a:spcPct val="150000"/>
              </a:lnSpc>
            </a:pPr>
            <a:endPar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extent to which academic theoretical knowledge, ‘craft’ knowledge, and experiential knowledge are foregrounded as privileged forms of knowledge and sources of cultural capital within policing vary within different social, cultural, and political contexts. </a:t>
            </a:r>
          </a:p>
        </p:txBody>
      </p:sp>
    </p:spTree>
    <p:extLst>
      <p:ext uri="{BB962C8B-B14F-4D97-AF65-F5344CB8AC3E}">
        <p14:creationId xmlns:p14="http://schemas.microsoft.com/office/powerpoint/2010/main" val="3942193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538</Words>
  <Application>Microsoft Macintosh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Andy Tatnell</dc:creator>
  <cp:lastModifiedBy>Andy Tatnell</cp:lastModifiedBy>
  <cp:revision>9</cp:revision>
  <cp:lastPrinted>2023-01-25T11:22:24Z</cp:lastPrinted>
  <dcterms:created xsi:type="dcterms:W3CDTF">2023-01-25T10:38:24Z</dcterms:created>
  <dcterms:modified xsi:type="dcterms:W3CDTF">2023-01-25T11:23:49Z</dcterms:modified>
</cp:coreProperties>
</file>